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557" r:id="rId2"/>
    <p:sldId id="459" r:id="rId3"/>
    <p:sldId id="558" r:id="rId4"/>
    <p:sldId id="559" r:id="rId5"/>
    <p:sldId id="501" r:id="rId6"/>
    <p:sldId id="560" r:id="rId7"/>
    <p:sldId id="561" r:id="rId8"/>
    <p:sldId id="562" r:id="rId9"/>
    <p:sldId id="563" r:id="rId10"/>
    <p:sldId id="564" r:id="rId11"/>
    <p:sldId id="565" r:id="rId12"/>
    <p:sldId id="566" r:id="rId13"/>
    <p:sldId id="567" r:id="rId14"/>
  </p:sldIdLst>
  <p:sldSz cx="9144000" cy="5715000" type="screen16x10"/>
  <p:notesSz cx="6724650" cy="9866313"/>
  <p:defaultTextStyle>
    <a:defPPr>
      <a:defRPr lang="en-AU"/>
    </a:defPPr>
    <a:lvl1pPr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1pPr>
    <a:lvl2pPr marL="4572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2pPr>
    <a:lvl3pPr marL="9144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3pPr>
    <a:lvl4pPr marL="13716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4pPr>
    <a:lvl5pPr marL="18288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5pPr>
    <a:lvl6pPr marL="2286000" algn="l" defTabSz="457200" rtl="0" eaLnBrk="1" latinLnBrk="0" hangingPunct="1">
      <a:defRPr kern="1200">
        <a:solidFill>
          <a:schemeClr val="tx1"/>
        </a:solidFill>
        <a:latin typeface="Arial" pitchFamily="-102" charset="0"/>
        <a:ea typeface="Arial" pitchFamily="-102" charset="0"/>
        <a:cs typeface="Arial" pitchFamily="-102" charset="0"/>
      </a:defRPr>
    </a:lvl6pPr>
    <a:lvl7pPr marL="2743200" algn="l" defTabSz="457200" rtl="0" eaLnBrk="1" latinLnBrk="0" hangingPunct="1">
      <a:defRPr kern="1200">
        <a:solidFill>
          <a:schemeClr val="tx1"/>
        </a:solidFill>
        <a:latin typeface="Arial" pitchFamily="-102" charset="0"/>
        <a:ea typeface="Arial" pitchFamily="-102" charset="0"/>
        <a:cs typeface="Arial" pitchFamily="-102" charset="0"/>
      </a:defRPr>
    </a:lvl7pPr>
    <a:lvl8pPr marL="3200400" algn="l" defTabSz="457200" rtl="0" eaLnBrk="1" latinLnBrk="0" hangingPunct="1">
      <a:defRPr kern="1200">
        <a:solidFill>
          <a:schemeClr val="tx1"/>
        </a:solidFill>
        <a:latin typeface="Arial" pitchFamily="-102" charset="0"/>
        <a:ea typeface="Arial" pitchFamily="-102" charset="0"/>
        <a:cs typeface="Arial" pitchFamily="-102" charset="0"/>
      </a:defRPr>
    </a:lvl8pPr>
    <a:lvl9pPr marL="3657600" algn="l" defTabSz="457200" rtl="0" eaLnBrk="1" latinLnBrk="0" hangingPunct="1">
      <a:defRPr kern="1200">
        <a:solidFill>
          <a:schemeClr val="tx1"/>
        </a:solidFill>
        <a:latin typeface="Arial" pitchFamily="-102" charset="0"/>
        <a:ea typeface="Arial" pitchFamily="-102" charset="0"/>
        <a:cs typeface="Arial" pitchFamily="-102" charset="0"/>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FF965E"/>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77" autoAdjust="0"/>
    <p:restoredTop sz="91252" autoAdjust="0"/>
  </p:normalViewPr>
  <p:slideViewPr>
    <p:cSldViewPr>
      <p:cViewPr varScale="1">
        <p:scale>
          <a:sx n="148" d="100"/>
          <a:sy n="148" d="100"/>
        </p:scale>
        <p:origin x="-112" y="1216"/>
      </p:cViewPr>
      <p:guideLst>
        <p:guide orient="horz" pos="180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08413" y="0"/>
            <a:ext cx="2914650" cy="493713"/>
          </a:xfrm>
          <a:prstGeom prst="rect">
            <a:avLst/>
          </a:prstGeom>
        </p:spPr>
        <p:txBody>
          <a:bodyPr vert="horz" lIns="91440" tIns="45720" rIns="91440" bIns="45720" rtlCol="0"/>
          <a:lstStyle>
            <a:lvl1pPr algn="r">
              <a:defRPr sz="1200"/>
            </a:lvl1pPr>
          </a:lstStyle>
          <a:p>
            <a:fld id="{7EDE2877-BD95-1343-A552-BA2868463D4E}" type="datetimeFigureOut">
              <a:rPr lang="en-US" smtClean="0"/>
              <a:pPr/>
              <a:t>6/22/17</a:t>
            </a:fld>
            <a:endParaRPr lang="en-US" dirty="0"/>
          </a:p>
        </p:txBody>
      </p:sp>
      <p:sp>
        <p:nvSpPr>
          <p:cNvPr id="4" name="Slide Image Placeholder 3"/>
          <p:cNvSpPr>
            <a:spLocks noGrp="1" noRot="1" noChangeAspect="1"/>
          </p:cNvSpPr>
          <p:nvPr>
            <p:ph type="sldImg" idx="2"/>
          </p:nvPr>
        </p:nvSpPr>
        <p:spPr>
          <a:xfrm>
            <a:off x="403225" y="739775"/>
            <a:ext cx="5918200" cy="370046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3100" y="4686300"/>
            <a:ext cx="5378450" cy="44402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1013"/>
            <a:ext cx="2914650" cy="49371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08413" y="9371013"/>
            <a:ext cx="2914650" cy="493712"/>
          </a:xfrm>
          <a:prstGeom prst="rect">
            <a:avLst/>
          </a:prstGeom>
        </p:spPr>
        <p:txBody>
          <a:bodyPr vert="horz" lIns="91440" tIns="45720" rIns="91440" bIns="45720" rtlCol="0" anchor="b"/>
          <a:lstStyle>
            <a:lvl1pPr algn="r">
              <a:defRPr sz="1200"/>
            </a:lvl1pPr>
          </a:lstStyle>
          <a:p>
            <a:fld id="{3F6008AE-3493-5D48-A245-434CAFCA04E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   </a:t>
            </a:r>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1</a:t>
            </a:fld>
            <a:endParaRPr lang="en-US" dirty="0"/>
          </a:p>
        </p:txBody>
      </p:sp>
    </p:spTree>
    <p:extLst>
      <p:ext uri="{BB962C8B-B14F-4D97-AF65-F5344CB8AC3E}">
        <p14:creationId xmlns:p14="http://schemas.microsoft.com/office/powerpoint/2010/main" val="1735945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   </a:t>
            </a:r>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3</a:t>
            </a:fld>
            <a:endParaRPr lang="en-US" dirty="0"/>
          </a:p>
        </p:txBody>
      </p:sp>
    </p:spTree>
    <p:extLst>
      <p:ext uri="{BB962C8B-B14F-4D97-AF65-F5344CB8AC3E}">
        <p14:creationId xmlns:p14="http://schemas.microsoft.com/office/powerpoint/2010/main" val="931680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   </a:t>
            </a:r>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4</a:t>
            </a:fld>
            <a:endParaRPr lang="en-US" dirty="0"/>
          </a:p>
        </p:txBody>
      </p:sp>
    </p:spTree>
    <p:extLst>
      <p:ext uri="{BB962C8B-B14F-4D97-AF65-F5344CB8AC3E}">
        <p14:creationId xmlns:p14="http://schemas.microsoft.com/office/powerpoint/2010/main" val="18592259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   </a:t>
            </a:r>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6</a:t>
            </a:fld>
            <a:endParaRPr lang="en-US" dirty="0"/>
          </a:p>
        </p:txBody>
      </p:sp>
    </p:spTree>
    <p:extLst>
      <p:ext uri="{BB962C8B-B14F-4D97-AF65-F5344CB8AC3E}">
        <p14:creationId xmlns:p14="http://schemas.microsoft.com/office/powerpoint/2010/main" val="1985362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   </a:t>
            </a:r>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9</a:t>
            </a:fld>
            <a:endParaRPr lang="en-US" dirty="0"/>
          </a:p>
        </p:txBody>
      </p:sp>
    </p:spTree>
    <p:extLst>
      <p:ext uri="{BB962C8B-B14F-4D97-AF65-F5344CB8AC3E}">
        <p14:creationId xmlns:p14="http://schemas.microsoft.com/office/powerpoint/2010/main" val="16968345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   </a:t>
            </a:r>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12</a:t>
            </a:fld>
            <a:endParaRPr lang="en-US" dirty="0"/>
          </a:p>
        </p:txBody>
      </p:sp>
    </p:spTree>
    <p:extLst>
      <p:ext uri="{BB962C8B-B14F-4D97-AF65-F5344CB8AC3E}">
        <p14:creationId xmlns:p14="http://schemas.microsoft.com/office/powerpoint/2010/main" val="4133383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dirty="0" smtClean="0"/>
              <a:t>   </a:t>
            </a:r>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13</a:t>
            </a:fld>
            <a:endParaRPr lang="en-US" dirty="0"/>
          </a:p>
        </p:txBody>
      </p:sp>
    </p:spTree>
    <p:extLst>
      <p:ext uri="{BB962C8B-B14F-4D97-AF65-F5344CB8AC3E}">
        <p14:creationId xmlns:p14="http://schemas.microsoft.com/office/powerpoint/2010/main" val="2083849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238500"/>
            <a:ext cx="6400800" cy="1460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4A6EF6CD-5A05-AD49-B453-FBC4F6F6C8B0}" type="slidenum">
              <a:rPr lang="en-AU"/>
              <a:pPr>
                <a:defRPr/>
              </a:pPr>
              <a:t>‹#›</a:t>
            </a:fld>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AD686B7-1218-2B4E-BF52-FE29B0DD9F24}" type="slidenum">
              <a:rPr lang="en-AU"/>
              <a:pPr>
                <a:defRPr/>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0908E64-6402-D945-8D5A-2A600D887B38}" type="slidenum">
              <a:rPr lang="en-AU"/>
              <a:pPr>
                <a:defRPr/>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EF7596F-CC43-3D4E-BDDF-B35BA1640C15}" type="slidenum">
              <a:rPr lang="en-AU"/>
              <a:pPr>
                <a:defRPr/>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2ED6E1C-AFDE-7C44-81F1-DA6F2762B460}" type="slidenum">
              <a:rPr lang="en-AU"/>
              <a:pPr>
                <a:defRPr/>
              </a:pPr>
              <a:t>‹#›</a:t>
            </a:fld>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CE9C4E8D-7F34-0E4E-B530-8998D6EAF250}" type="slidenum">
              <a:rPr lang="en-AU"/>
              <a:pPr>
                <a:defRPr/>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AU"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9" name="Rectangle 6"/>
          <p:cNvSpPr>
            <a:spLocks noGrp="1" noChangeArrowheads="1"/>
          </p:cNvSpPr>
          <p:nvPr>
            <p:ph type="sldNum" sz="quarter" idx="12"/>
          </p:nvPr>
        </p:nvSpPr>
        <p:spPr>
          <a:ln/>
        </p:spPr>
        <p:txBody>
          <a:bodyPr/>
          <a:lstStyle>
            <a:lvl1pPr>
              <a:defRPr/>
            </a:lvl1pPr>
          </a:lstStyle>
          <a:p>
            <a:pPr>
              <a:defRPr/>
            </a:pPr>
            <a:fld id="{99D13D45-15DE-0B4F-AE48-A428CF08051C}" type="slidenum">
              <a:rPr lang="en-AU"/>
              <a:pPr>
                <a:defRPr/>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AU"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5" name="Rectangle 6"/>
          <p:cNvSpPr>
            <a:spLocks noGrp="1" noChangeArrowheads="1"/>
          </p:cNvSpPr>
          <p:nvPr>
            <p:ph type="sldNum" sz="quarter" idx="12"/>
          </p:nvPr>
        </p:nvSpPr>
        <p:spPr>
          <a:ln/>
        </p:spPr>
        <p:txBody>
          <a:bodyPr/>
          <a:lstStyle>
            <a:lvl1pPr>
              <a:defRPr/>
            </a:lvl1pPr>
          </a:lstStyle>
          <a:p>
            <a:pPr>
              <a:defRPr/>
            </a:pPr>
            <a:fld id="{0D05FB2D-7AD0-0C46-9D56-1F21D58EE3A4}" type="slidenum">
              <a:rPr lang="en-AU"/>
              <a:pPr>
                <a:defRPr/>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4" name="Rectangle 6"/>
          <p:cNvSpPr>
            <a:spLocks noGrp="1" noChangeArrowheads="1"/>
          </p:cNvSpPr>
          <p:nvPr>
            <p:ph type="sldNum" sz="quarter" idx="12"/>
          </p:nvPr>
        </p:nvSpPr>
        <p:spPr>
          <a:ln/>
        </p:spPr>
        <p:txBody>
          <a:bodyPr/>
          <a:lstStyle>
            <a:lvl1pPr>
              <a:defRPr/>
            </a:lvl1pPr>
          </a:lstStyle>
          <a:p>
            <a:pPr>
              <a:defRPr/>
            </a:pPr>
            <a:fld id="{3CE1F094-7F9F-E94D-A8E9-4611D1C305D6}" type="slidenum">
              <a:rPr lang="en-AU"/>
              <a:pPr>
                <a:defRPr/>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BD7EC3E1-6F08-2D4D-81E1-165613FF145F}" type="slidenum">
              <a:rPr lang="en-AU"/>
              <a:pPr>
                <a:defRPr/>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D200F1C7-C8AA-6447-B063-AB7C7FA3A957}" type="slidenum">
              <a:rPr lang="en-AU"/>
              <a:pPr>
                <a:defRPr/>
              </a:pPr>
              <a:t>‹#›</a:t>
            </a:fld>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28600"/>
            <a:ext cx="8229600" cy="952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1027" name="Rectangle 3"/>
          <p:cNvSpPr>
            <a:spLocks noGrp="1" noChangeArrowheads="1"/>
          </p:cNvSpPr>
          <p:nvPr>
            <p:ph type="body" idx="1"/>
          </p:nvPr>
        </p:nvSpPr>
        <p:spPr bwMode="auto">
          <a:xfrm>
            <a:off x="457200" y="1333500"/>
            <a:ext cx="8229600" cy="3771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457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2" charset="0"/>
                <a:ea typeface="Arial" pitchFamily="-102" charset="0"/>
                <a:cs typeface="Arial" pitchFamily="-102" charset="0"/>
              </a:defRPr>
            </a:lvl1pPr>
          </a:lstStyle>
          <a:p>
            <a:pPr>
              <a:defRPr/>
            </a:pPr>
            <a:endParaRPr lang="en-AU" dirty="0"/>
          </a:p>
        </p:txBody>
      </p:sp>
      <p:sp>
        <p:nvSpPr>
          <p:cNvPr id="1029" name="Rectangle 5"/>
          <p:cNvSpPr>
            <a:spLocks noGrp="1" noChangeArrowheads="1"/>
          </p:cNvSpPr>
          <p:nvPr>
            <p:ph type="ftr" sz="quarter" idx="3"/>
          </p:nvPr>
        </p:nvSpPr>
        <p:spPr bwMode="auto">
          <a:xfrm>
            <a:off x="3124200" y="5203825"/>
            <a:ext cx="2895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2" charset="0"/>
                <a:ea typeface="Arial" pitchFamily="-102" charset="0"/>
                <a:cs typeface="Arial" pitchFamily="-102" charset="0"/>
              </a:defRPr>
            </a:lvl1pPr>
          </a:lstStyle>
          <a:p>
            <a:pPr>
              <a:defRPr/>
            </a:pPr>
            <a:endParaRPr lang="en-AU" dirty="0"/>
          </a:p>
        </p:txBody>
      </p:sp>
      <p:sp>
        <p:nvSpPr>
          <p:cNvPr id="1030" name="Rectangle 6"/>
          <p:cNvSpPr>
            <a:spLocks noGrp="1" noChangeArrowheads="1"/>
          </p:cNvSpPr>
          <p:nvPr>
            <p:ph type="sldNum" sz="quarter" idx="4"/>
          </p:nvPr>
        </p:nvSpPr>
        <p:spPr bwMode="auto">
          <a:xfrm>
            <a:off x="6553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102" charset="0"/>
                <a:ea typeface="Arial" pitchFamily="-102" charset="0"/>
                <a:cs typeface="Arial" pitchFamily="-102" charset="0"/>
              </a:defRPr>
            </a:lvl1pPr>
          </a:lstStyle>
          <a:p>
            <a:pPr>
              <a:defRPr/>
            </a:pPr>
            <a:fld id="{E3E1DF86-46F4-9A4D-8002-DFA2F827E7C5}" type="slidenum">
              <a:rPr lang="en-AU"/>
              <a:pPr>
                <a:defRPr/>
              </a:pPr>
              <a:t>‹#›</a:t>
            </a:fld>
            <a:endParaRPr lang="en-AU"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2pPr>
      <a:lvl3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3pPr>
      <a:lvl4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4pPr>
      <a:lvl5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5pPr>
      <a:lvl6pPr marL="4572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6pPr>
      <a:lvl7pPr marL="9144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7pPr>
      <a:lvl8pPr marL="13716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8pPr>
      <a:lvl9pPr marL="18288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69" y="0"/>
            <a:ext cx="9114773" cy="461665"/>
          </a:xfrm>
          <a:prstGeom prst="rect">
            <a:avLst/>
          </a:prstGeom>
        </p:spPr>
        <p:txBody>
          <a:bodyPr wrap="square">
            <a:spAutoFit/>
          </a:bodyPr>
          <a:lstStyle/>
          <a:p>
            <a:pPr marL="7938"/>
            <a:r>
              <a:rPr lang="en-US" sz="2400" dirty="0">
                <a:solidFill>
                  <a:srgbClr val="FFFF00"/>
                </a:solidFill>
                <a:latin typeface="Times New Roman" charset="0"/>
                <a:ea typeface="Times New Roman" charset="0"/>
                <a:cs typeface="Times New Roman" charset="0"/>
              </a:rPr>
              <a:t>The first beast - Antichrist</a:t>
            </a:r>
          </a:p>
        </p:txBody>
      </p:sp>
      <p:sp>
        <p:nvSpPr>
          <p:cNvPr id="7" name="Rectangle 6"/>
          <p:cNvSpPr/>
          <p:nvPr/>
        </p:nvSpPr>
        <p:spPr>
          <a:xfrm>
            <a:off x="-16766" y="1633364"/>
            <a:ext cx="9114773" cy="461665"/>
          </a:xfrm>
          <a:prstGeom prst="rect">
            <a:avLst/>
          </a:prstGeom>
        </p:spPr>
        <p:txBody>
          <a:bodyPr wrap="square">
            <a:spAutoFit/>
          </a:bodyPr>
          <a:lstStyle/>
          <a:p>
            <a:pPr marL="7938"/>
            <a:r>
              <a:rPr lang="en-US" sz="2400" dirty="0" smtClean="0">
                <a:solidFill>
                  <a:srgbClr val="FFFF00"/>
                </a:solidFill>
                <a:latin typeface="Times New Roman" charset="0"/>
                <a:ea typeface="Times New Roman" charset="0"/>
                <a:cs typeface="Times New Roman" charset="0"/>
              </a:rPr>
              <a:t>The second beast </a:t>
            </a:r>
            <a:r>
              <a:rPr lang="mr-IN" sz="2400" dirty="0" smtClean="0">
                <a:solidFill>
                  <a:srgbClr val="FFFF00"/>
                </a:solidFill>
                <a:latin typeface="Times New Roman" charset="0"/>
                <a:ea typeface="Times New Roman" charset="0"/>
                <a:cs typeface="Times New Roman" charset="0"/>
              </a:rPr>
              <a:t>–</a:t>
            </a:r>
            <a:r>
              <a:rPr lang="en-US" sz="2400" dirty="0" smtClean="0">
                <a:solidFill>
                  <a:srgbClr val="FFFF00"/>
                </a:solidFill>
                <a:latin typeface="Times New Roman" charset="0"/>
                <a:ea typeface="Times New Roman" charset="0"/>
                <a:cs typeface="Times New Roman" charset="0"/>
              </a:rPr>
              <a:t> The False Prophet</a:t>
            </a:r>
            <a:endParaRPr lang="en-US" sz="2400" dirty="0">
              <a:solidFill>
                <a:schemeClr val="bg1"/>
              </a:solidFill>
            </a:endParaRPr>
          </a:p>
        </p:txBody>
      </p:sp>
      <p:sp>
        <p:nvSpPr>
          <p:cNvPr id="8" name="TextBox 7"/>
          <p:cNvSpPr txBox="1"/>
          <p:nvPr/>
        </p:nvSpPr>
        <p:spPr>
          <a:xfrm>
            <a:off x="8768" y="298957"/>
            <a:ext cx="9135232" cy="1384995"/>
          </a:xfrm>
          <a:prstGeom prst="rect">
            <a:avLst/>
          </a:prstGeom>
          <a:noFill/>
        </p:spPr>
        <p:txBody>
          <a:bodyPr wrap="square" rtlCol="0">
            <a:spAutoFit/>
          </a:bodyPr>
          <a:lstStyle/>
          <a:p>
            <a:pPr marL="342900" indent="-342900">
              <a:buFont typeface="Arial" charset="0"/>
              <a:buChar char="•"/>
            </a:pPr>
            <a:r>
              <a:rPr lang="en-US" sz="2100" spc="120" dirty="0" smtClean="0">
                <a:solidFill>
                  <a:schemeClr val="bg1"/>
                </a:solidFill>
                <a:latin typeface="Times New Roman"/>
                <a:cs typeface="Times New Roman"/>
              </a:rPr>
              <a:t>An empire or ruler who rules the world by his great power</a:t>
            </a:r>
          </a:p>
          <a:p>
            <a:pPr marL="342900" indent="-342900">
              <a:buFont typeface="Arial" charset="0"/>
              <a:buChar char="•"/>
            </a:pPr>
            <a:r>
              <a:rPr lang="en-US" sz="2100" spc="120" dirty="0" smtClean="0">
                <a:solidFill>
                  <a:schemeClr val="bg1"/>
                </a:solidFill>
                <a:latin typeface="Times New Roman"/>
                <a:cs typeface="Times New Roman"/>
              </a:rPr>
              <a:t>Blasphemes God and makes war on Christians</a:t>
            </a:r>
          </a:p>
          <a:p>
            <a:pPr marL="342900" indent="-342900">
              <a:buFont typeface="Arial" charset="0"/>
              <a:buChar char="•"/>
            </a:pPr>
            <a:r>
              <a:rPr lang="en-US" sz="2100" spc="120" dirty="0" smtClean="0">
                <a:solidFill>
                  <a:schemeClr val="bg1"/>
                </a:solidFill>
                <a:latin typeface="Times New Roman"/>
                <a:cs typeface="Times New Roman"/>
              </a:rPr>
              <a:t>Worshipped </a:t>
            </a:r>
            <a:r>
              <a:rPr lang="en-US" sz="2100" spc="120" dirty="0" smtClean="0">
                <a:solidFill>
                  <a:schemeClr val="bg1"/>
                </a:solidFill>
                <a:latin typeface="Times New Roman"/>
                <a:cs typeface="Times New Roman"/>
              </a:rPr>
              <a:t>by the people of the world</a:t>
            </a:r>
          </a:p>
          <a:p>
            <a:pPr marL="342900" indent="-342900">
              <a:buFont typeface="Arial" charset="0"/>
              <a:buChar char="•"/>
            </a:pPr>
            <a:r>
              <a:rPr lang="en-US" sz="2100" spc="120" dirty="0" smtClean="0">
                <a:solidFill>
                  <a:schemeClr val="bg1"/>
                </a:solidFill>
                <a:latin typeface="Times New Roman"/>
                <a:cs typeface="Times New Roman"/>
              </a:rPr>
              <a:t>Christians </a:t>
            </a:r>
            <a:r>
              <a:rPr lang="en-US" sz="2100" spc="120" dirty="0" smtClean="0">
                <a:solidFill>
                  <a:schemeClr val="bg1"/>
                </a:solidFill>
                <a:latin typeface="Times New Roman"/>
                <a:cs typeface="Times New Roman"/>
              </a:rPr>
              <a:t>will not worship the antichrist.  Nor will they fight back.</a:t>
            </a:r>
          </a:p>
        </p:txBody>
      </p:sp>
      <p:sp>
        <p:nvSpPr>
          <p:cNvPr id="11" name="TextBox 10"/>
          <p:cNvSpPr txBox="1"/>
          <p:nvPr/>
        </p:nvSpPr>
        <p:spPr>
          <a:xfrm>
            <a:off x="-5064" y="1959329"/>
            <a:ext cx="9135232" cy="1061829"/>
          </a:xfrm>
          <a:prstGeom prst="rect">
            <a:avLst/>
          </a:prstGeom>
          <a:noFill/>
        </p:spPr>
        <p:txBody>
          <a:bodyPr wrap="square" rtlCol="0">
            <a:spAutoFit/>
          </a:bodyPr>
          <a:lstStyle/>
          <a:p>
            <a:pPr marL="342900" indent="-342900">
              <a:buFont typeface="Arial" charset="0"/>
              <a:buChar char="•"/>
            </a:pPr>
            <a:r>
              <a:rPr lang="en-US" sz="2100" spc="120" dirty="0" smtClean="0">
                <a:solidFill>
                  <a:schemeClr val="bg1"/>
                </a:solidFill>
                <a:latin typeface="Times New Roman"/>
                <a:cs typeface="Times New Roman"/>
              </a:rPr>
              <a:t>Appears Christ-like...  But his words are deceptive (Satan’s words)</a:t>
            </a:r>
          </a:p>
          <a:p>
            <a:pPr marL="342900" indent="-342900">
              <a:buFont typeface="Arial" charset="0"/>
              <a:buChar char="•"/>
            </a:pPr>
            <a:r>
              <a:rPr lang="en-US" sz="2100" spc="120" dirty="0" smtClean="0">
                <a:solidFill>
                  <a:schemeClr val="bg1"/>
                </a:solidFill>
                <a:latin typeface="Times New Roman"/>
                <a:cs typeface="Times New Roman"/>
              </a:rPr>
              <a:t>To get the people of the world to worship the ruler of the world</a:t>
            </a:r>
          </a:p>
          <a:p>
            <a:pPr marL="342900" indent="-342900">
              <a:buFont typeface="Arial" charset="0"/>
              <a:buChar char="•"/>
            </a:pPr>
            <a:r>
              <a:rPr lang="en-US" sz="2100" spc="120" dirty="0" smtClean="0">
                <a:solidFill>
                  <a:schemeClr val="bg1"/>
                </a:solidFill>
                <a:latin typeface="Times New Roman"/>
                <a:cs typeface="Times New Roman"/>
              </a:rPr>
              <a:t>Anyone </a:t>
            </a:r>
            <a:r>
              <a:rPr lang="en-US" sz="2100" spc="120" dirty="0" smtClean="0">
                <a:solidFill>
                  <a:schemeClr val="bg1"/>
                </a:solidFill>
                <a:latin typeface="Times New Roman"/>
                <a:cs typeface="Times New Roman"/>
              </a:rPr>
              <a:t>who refuses to worship the world ruler are killed</a:t>
            </a:r>
          </a:p>
        </p:txBody>
      </p:sp>
      <p:sp>
        <p:nvSpPr>
          <p:cNvPr id="3" name="TextBox 2"/>
          <p:cNvSpPr txBox="1"/>
          <p:nvPr/>
        </p:nvSpPr>
        <p:spPr>
          <a:xfrm>
            <a:off x="98824" y="3071137"/>
            <a:ext cx="5112568" cy="646331"/>
          </a:xfrm>
          <a:prstGeom prst="rect">
            <a:avLst/>
          </a:prstGeom>
          <a:noFill/>
          <a:ln>
            <a:solidFill>
              <a:srgbClr val="FFFF00"/>
            </a:solidFill>
          </a:ln>
        </p:spPr>
        <p:txBody>
          <a:bodyPr wrap="square" rtlCol="0">
            <a:spAutoFit/>
          </a:bodyPr>
          <a:lstStyle/>
          <a:p>
            <a:r>
              <a:rPr lang="en-US" dirty="0" smtClean="0">
                <a:solidFill>
                  <a:srgbClr val="FFFF00"/>
                </a:solidFill>
              </a:rPr>
              <a:t>Those who worship antichrist are given a mark.</a:t>
            </a:r>
          </a:p>
          <a:p>
            <a:r>
              <a:rPr lang="en-US" dirty="0" smtClean="0">
                <a:solidFill>
                  <a:srgbClr val="FFFF00"/>
                </a:solidFill>
              </a:rPr>
              <a:t>Only those with the mark are able to buy &amp; sell.</a:t>
            </a:r>
            <a:endParaRPr lang="en-US" dirty="0">
              <a:solidFill>
                <a:srgbClr val="FFFF00"/>
              </a:solidFill>
            </a:endParaRPr>
          </a:p>
        </p:txBody>
      </p:sp>
      <p:sp>
        <p:nvSpPr>
          <p:cNvPr id="9" name="TextBox 8"/>
          <p:cNvSpPr txBox="1"/>
          <p:nvPr/>
        </p:nvSpPr>
        <p:spPr>
          <a:xfrm>
            <a:off x="5711624" y="3076044"/>
            <a:ext cx="2808313" cy="646331"/>
          </a:xfrm>
          <a:prstGeom prst="rect">
            <a:avLst/>
          </a:prstGeom>
          <a:noFill/>
          <a:ln>
            <a:solidFill>
              <a:srgbClr val="FFFF00"/>
            </a:solidFill>
          </a:ln>
        </p:spPr>
        <p:txBody>
          <a:bodyPr wrap="square" rtlCol="0">
            <a:spAutoFit/>
          </a:bodyPr>
          <a:lstStyle/>
          <a:p>
            <a:r>
              <a:rPr lang="en-US" dirty="0" smtClean="0">
                <a:solidFill>
                  <a:srgbClr val="FFFF00"/>
                </a:solidFill>
              </a:rPr>
              <a:t>God’s faithful are not entitled to be marked.</a:t>
            </a:r>
            <a:endParaRPr lang="en-US" dirty="0">
              <a:solidFill>
                <a:srgbClr val="FFFF00"/>
              </a:solidFill>
            </a:endParaRPr>
          </a:p>
        </p:txBody>
      </p:sp>
      <p:sp>
        <p:nvSpPr>
          <p:cNvPr id="13" name="Rectangle 12"/>
          <p:cNvSpPr/>
          <p:nvPr/>
        </p:nvSpPr>
        <p:spPr>
          <a:xfrm>
            <a:off x="15395" y="3865612"/>
            <a:ext cx="9114773" cy="461665"/>
          </a:xfrm>
          <a:prstGeom prst="rect">
            <a:avLst/>
          </a:prstGeom>
        </p:spPr>
        <p:txBody>
          <a:bodyPr wrap="square">
            <a:spAutoFit/>
          </a:bodyPr>
          <a:lstStyle/>
          <a:p>
            <a:pPr marL="7938"/>
            <a:r>
              <a:rPr lang="en-US" sz="2400" dirty="0" smtClean="0">
                <a:solidFill>
                  <a:srgbClr val="FFFF00"/>
                </a:solidFill>
                <a:latin typeface="Times New Roman" charset="0"/>
                <a:ea typeface="Times New Roman" charset="0"/>
                <a:cs typeface="Times New Roman" charset="0"/>
              </a:rPr>
              <a:t>Chapter 12 </a:t>
            </a:r>
            <a:r>
              <a:rPr lang="mr-IN" sz="2400" dirty="0" smtClean="0">
                <a:solidFill>
                  <a:srgbClr val="FFFF00"/>
                </a:solidFill>
                <a:latin typeface="Times New Roman" charset="0"/>
                <a:ea typeface="Times New Roman" charset="0"/>
                <a:cs typeface="Times New Roman" charset="0"/>
              </a:rPr>
              <a:t>–</a:t>
            </a:r>
            <a:r>
              <a:rPr lang="en-US" sz="2400" dirty="0" smtClean="0">
                <a:solidFill>
                  <a:srgbClr val="FFFF00"/>
                </a:solidFill>
                <a:latin typeface="Times New Roman" charset="0"/>
                <a:ea typeface="Times New Roman" charset="0"/>
                <a:cs typeface="Times New Roman" charset="0"/>
              </a:rPr>
              <a:t> The spiritual Battle</a:t>
            </a:r>
            <a:endParaRPr lang="en-US" sz="2400" dirty="0">
              <a:solidFill>
                <a:schemeClr val="bg1"/>
              </a:solidFill>
            </a:endParaRPr>
          </a:p>
        </p:txBody>
      </p:sp>
      <p:sp>
        <p:nvSpPr>
          <p:cNvPr id="14" name="TextBox 13"/>
          <p:cNvSpPr txBox="1"/>
          <p:nvPr/>
        </p:nvSpPr>
        <p:spPr>
          <a:xfrm>
            <a:off x="98824" y="4312706"/>
            <a:ext cx="8999183" cy="1384995"/>
          </a:xfrm>
          <a:prstGeom prst="rect">
            <a:avLst/>
          </a:prstGeom>
          <a:noFill/>
        </p:spPr>
        <p:txBody>
          <a:bodyPr wrap="square" rtlCol="0">
            <a:spAutoFit/>
          </a:bodyPr>
          <a:lstStyle/>
          <a:p>
            <a:pPr marL="457200" indent="-457200">
              <a:buFont typeface="+mj-lt"/>
              <a:buAutoNum type="arabicPeriod"/>
            </a:pPr>
            <a:r>
              <a:rPr lang="en-US" sz="2100" spc="120" dirty="0" smtClean="0">
                <a:solidFill>
                  <a:schemeClr val="bg1"/>
                </a:solidFill>
                <a:latin typeface="Times New Roman"/>
                <a:cs typeface="Times New Roman"/>
              </a:rPr>
              <a:t>Satan has lost the war in heaven (and loses overall)</a:t>
            </a:r>
          </a:p>
          <a:p>
            <a:pPr marL="457200" indent="-457200">
              <a:buFont typeface="+mj-lt"/>
              <a:buAutoNum type="arabicPeriod"/>
            </a:pPr>
            <a:r>
              <a:rPr lang="en-US" sz="2100" spc="120" dirty="0" smtClean="0">
                <a:solidFill>
                  <a:schemeClr val="bg1"/>
                </a:solidFill>
                <a:latin typeface="Times New Roman"/>
                <a:cs typeface="Times New Roman"/>
              </a:rPr>
              <a:t>Time of persecution will be cut short</a:t>
            </a:r>
          </a:p>
          <a:p>
            <a:pPr marL="457200" indent="-457200">
              <a:buFont typeface="+mj-lt"/>
              <a:buAutoNum type="arabicPeriod"/>
            </a:pPr>
            <a:r>
              <a:rPr lang="en-US" sz="2100" spc="120" dirty="0" smtClean="0">
                <a:solidFill>
                  <a:schemeClr val="bg1"/>
                </a:solidFill>
                <a:latin typeface="Times New Roman"/>
                <a:cs typeface="Times New Roman"/>
              </a:rPr>
              <a:t>God has not lost control</a:t>
            </a:r>
          </a:p>
          <a:p>
            <a:pPr marL="457200" indent="-457200">
              <a:buFont typeface="+mj-lt"/>
              <a:buAutoNum type="arabicPeriod"/>
            </a:pPr>
            <a:r>
              <a:rPr lang="en-US" sz="2100" spc="120" dirty="0" smtClean="0">
                <a:solidFill>
                  <a:schemeClr val="bg1"/>
                </a:solidFill>
                <a:latin typeface="Times New Roman"/>
                <a:cs typeface="Times New Roman"/>
              </a:rPr>
              <a:t>Those who die a martyrs death go straight to glory</a:t>
            </a:r>
            <a:endParaRPr lang="en-US" sz="2100" spc="120" dirty="0" smtClean="0">
              <a:solidFill>
                <a:schemeClr val="bg1"/>
              </a:solidFill>
              <a:latin typeface="Times New Roman"/>
              <a:cs typeface="Times New Roman"/>
            </a:endParaRPr>
          </a:p>
        </p:txBody>
      </p:sp>
    </p:spTree>
    <p:extLst>
      <p:ext uri="{BB962C8B-B14F-4D97-AF65-F5344CB8AC3E}">
        <p14:creationId xmlns:p14="http://schemas.microsoft.com/office/powerpoint/2010/main" val="1322938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4521879"/>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0"/>
              </a:spcAft>
            </a:pPr>
            <a:r>
              <a:rPr lang="en-AU" sz="2800" b="1" baseline="30000" dirty="0">
                <a:solidFill>
                  <a:schemeClr val="bg1"/>
                </a:solidFill>
                <a:latin typeface="Comic Sans MS" charset="0"/>
                <a:ea typeface="Arial" charset="0"/>
                <a:cs typeface="Arial" charset="0"/>
              </a:rPr>
              <a:t>14 </a:t>
            </a:r>
            <a:r>
              <a:rPr lang="en-AU" sz="2800" dirty="0">
                <a:solidFill>
                  <a:schemeClr val="bg1"/>
                </a:solidFill>
                <a:latin typeface="Comic Sans MS" charset="0"/>
                <a:ea typeface="Arial" charset="0"/>
                <a:cs typeface="Times New Roman" charset="0"/>
              </a:rPr>
              <a:t>Then I looked, and behold, a white cloud, and seated on the cloud one like a son of man, with a golden crown on his head, and a sharp sickle in his hand.  </a:t>
            </a:r>
            <a:r>
              <a:rPr lang="en-AU" sz="2800" b="1" baseline="30000" dirty="0">
                <a:solidFill>
                  <a:schemeClr val="bg1"/>
                </a:solidFill>
                <a:latin typeface="Comic Sans MS" charset="0"/>
                <a:ea typeface="Arial" charset="0"/>
                <a:cs typeface="Arial" charset="0"/>
              </a:rPr>
              <a:t>15 </a:t>
            </a:r>
            <a:r>
              <a:rPr lang="en-AU" sz="2800" dirty="0">
                <a:solidFill>
                  <a:schemeClr val="bg1"/>
                </a:solidFill>
                <a:latin typeface="Comic Sans MS" charset="0"/>
                <a:ea typeface="Arial" charset="0"/>
                <a:cs typeface="Times New Roman" charset="0"/>
              </a:rPr>
              <a:t>And another angel came out of the temple, calling with a loud voice to him who sat on the cloud, “Put in your sickle, and reap, for the hour to reap has come, for the harvest of the earth is fully ripe.”  </a:t>
            </a:r>
            <a:r>
              <a:rPr lang="en-AU" sz="2800" b="1" baseline="30000" dirty="0">
                <a:solidFill>
                  <a:schemeClr val="bg1"/>
                </a:solidFill>
                <a:latin typeface="Comic Sans MS" charset="0"/>
                <a:ea typeface="Arial" charset="0"/>
                <a:cs typeface="Arial" charset="0"/>
              </a:rPr>
              <a:t>16 </a:t>
            </a:r>
            <a:r>
              <a:rPr lang="en-AU" sz="2800" dirty="0">
                <a:solidFill>
                  <a:schemeClr val="bg1"/>
                </a:solidFill>
                <a:latin typeface="Comic Sans MS" charset="0"/>
                <a:ea typeface="Arial" charset="0"/>
                <a:cs typeface="Times New Roman" charset="0"/>
              </a:rPr>
              <a:t>So he who sat on the cloud swung his sickle across the earth, and the earth was reaped. </a:t>
            </a:r>
            <a:endParaRPr lang="en-GB" sz="2400" dirty="0">
              <a:solidFill>
                <a:schemeClr val="bg1"/>
              </a:solidFill>
              <a:effectLst/>
              <a:latin typeface="Calibri" charset="0"/>
              <a:ea typeface="Arial" charset="0"/>
              <a:cs typeface="Times New Roman" charset="0"/>
            </a:endParaRPr>
          </a:p>
        </p:txBody>
      </p:sp>
    </p:spTree>
    <p:extLst>
      <p:ext uri="{BB962C8B-B14F-4D97-AF65-F5344CB8AC3E}">
        <p14:creationId xmlns:p14="http://schemas.microsoft.com/office/powerpoint/2010/main" val="9985747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585825"/>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0"/>
              </a:spcAft>
            </a:pPr>
            <a:r>
              <a:rPr lang="en-AU" sz="2600" b="1" baseline="30000" dirty="0">
                <a:solidFill>
                  <a:schemeClr val="bg1"/>
                </a:solidFill>
                <a:latin typeface="Comic Sans MS" charset="0"/>
                <a:ea typeface="Arial" charset="0"/>
                <a:cs typeface="Arial" charset="0"/>
              </a:rPr>
              <a:t>17 </a:t>
            </a:r>
            <a:r>
              <a:rPr lang="en-AU" sz="2600" dirty="0">
                <a:solidFill>
                  <a:schemeClr val="bg1"/>
                </a:solidFill>
                <a:latin typeface="Comic Sans MS" charset="0"/>
                <a:ea typeface="Arial" charset="0"/>
                <a:cs typeface="Times New Roman" charset="0"/>
              </a:rPr>
              <a:t>Then another angel came out of the temple in heaven, and he too had a sharp sickle.  </a:t>
            </a:r>
            <a:r>
              <a:rPr lang="en-AU" sz="2600" b="1" baseline="30000" dirty="0">
                <a:solidFill>
                  <a:schemeClr val="bg1"/>
                </a:solidFill>
                <a:latin typeface="Comic Sans MS" charset="0"/>
                <a:ea typeface="Arial" charset="0"/>
                <a:cs typeface="Arial" charset="0"/>
              </a:rPr>
              <a:t>18 </a:t>
            </a:r>
            <a:r>
              <a:rPr lang="en-AU" sz="2600" dirty="0">
                <a:solidFill>
                  <a:schemeClr val="bg1"/>
                </a:solidFill>
                <a:latin typeface="Comic Sans MS" charset="0"/>
                <a:ea typeface="Arial" charset="0"/>
                <a:cs typeface="Times New Roman" charset="0"/>
              </a:rPr>
              <a:t>And another angel came out from the altar, the angel who has authority over the fire, and he called with a loud voice to the one who had the sharp sickle, “Put in your sickle and gather the clusters from the vine of the earth, for its grapes are ripe.”  </a:t>
            </a:r>
            <a:r>
              <a:rPr lang="en-AU" sz="2600" b="1" baseline="30000" dirty="0">
                <a:solidFill>
                  <a:schemeClr val="bg1"/>
                </a:solidFill>
                <a:latin typeface="Comic Sans MS" charset="0"/>
                <a:ea typeface="Arial" charset="0"/>
                <a:cs typeface="Arial" charset="0"/>
              </a:rPr>
              <a:t>19 </a:t>
            </a:r>
            <a:r>
              <a:rPr lang="en-AU" sz="2600" dirty="0">
                <a:solidFill>
                  <a:schemeClr val="bg1"/>
                </a:solidFill>
                <a:latin typeface="Comic Sans MS" charset="0"/>
                <a:ea typeface="Arial" charset="0"/>
                <a:cs typeface="Times New Roman" charset="0"/>
              </a:rPr>
              <a:t>So the angel swung his sickle across the earth and gathered the grape harvest of the earth and threw it into the great winepress of the wrath of God.  </a:t>
            </a:r>
            <a:r>
              <a:rPr lang="en-AU" sz="2600" b="1" baseline="30000" dirty="0">
                <a:solidFill>
                  <a:schemeClr val="bg1"/>
                </a:solidFill>
                <a:latin typeface="Comic Sans MS" charset="0"/>
                <a:ea typeface="Arial" charset="0"/>
                <a:cs typeface="Arial" charset="0"/>
              </a:rPr>
              <a:t>20 </a:t>
            </a:r>
            <a:r>
              <a:rPr lang="en-AU" sz="2600" dirty="0">
                <a:solidFill>
                  <a:schemeClr val="bg1"/>
                </a:solidFill>
                <a:latin typeface="Comic Sans MS" charset="0"/>
                <a:ea typeface="Arial" charset="0"/>
                <a:cs typeface="Times New Roman" charset="0"/>
              </a:rPr>
              <a:t>And the winepress was trodden outside the city, and blood flowed from the winepress, as high as a horse’s bridle, for 1,600 stadia. </a:t>
            </a:r>
            <a:endParaRPr lang="en-GB" sz="2600" dirty="0">
              <a:solidFill>
                <a:schemeClr val="bg1"/>
              </a:solidFill>
              <a:effectLst/>
              <a:latin typeface="Calibri" charset="0"/>
              <a:ea typeface="Arial" charset="0"/>
              <a:cs typeface="Times New Roman" charset="0"/>
            </a:endParaRPr>
          </a:p>
        </p:txBody>
      </p:sp>
    </p:spTree>
    <p:extLst>
      <p:ext uri="{BB962C8B-B14F-4D97-AF65-F5344CB8AC3E}">
        <p14:creationId xmlns:p14="http://schemas.microsoft.com/office/powerpoint/2010/main" val="4615925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69" y="0"/>
            <a:ext cx="2547007" cy="461665"/>
          </a:xfrm>
          <a:prstGeom prst="rect">
            <a:avLst/>
          </a:prstGeom>
        </p:spPr>
        <p:txBody>
          <a:bodyPr wrap="square">
            <a:spAutoFit/>
          </a:bodyPr>
          <a:lstStyle/>
          <a:p>
            <a:pPr marL="7938"/>
            <a:r>
              <a:rPr lang="en-US" sz="2400" dirty="0" smtClean="0">
                <a:solidFill>
                  <a:srgbClr val="FFFF00"/>
                </a:solidFill>
                <a:latin typeface="Times New Roman" charset="0"/>
                <a:ea typeface="Times New Roman" charset="0"/>
                <a:cs typeface="Times New Roman" charset="0"/>
              </a:rPr>
              <a:t>A ‘flash-forward’</a:t>
            </a:r>
            <a:endParaRPr lang="en-US" sz="2400" dirty="0">
              <a:solidFill>
                <a:srgbClr val="FFFF00"/>
              </a:solidFill>
              <a:latin typeface="Times New Roman" charset="0"/>
              <a:ea typeface="Times New Roman" charset="0"/>
              <a:cs typeface="Times New Roman" charset="0"/>
            </a:endParaRPr>
          </a:p>
        </p:txBody>
      </p:sp>
      <p:sp>
        <p:nvSpPr>
          <p:cNvPr id="8" name="TextBox 7"/>
          <p:cNvSpPr txBox="1"/>
          <p:nvPr/>
        </p:nvSpPr>
        <p:spPr>
          <a:xfrm>
            <a:off x="10828" y="712150"/>
            <a:ext cx="8501943" cy="1061829"/>
          </a:xfrm>
          <a:prstGeom prst="rect">
            <a:avLst/>
          </a:prstGeom>
          <a:noFill/>
        </p:spPr>
        <p:txBody>
          <a:bodyPr wrap="square" rtlCol="0">
            <a:spAutoFit/>
          </a:bodyPr>
          <a:lstStyle/>
          <a:p>
            <a:pPr marL="342900" indent="-342900">
              <a:buFont typeface="Arial" charset="0"/>
              <a:buChar char="•"/>
            </a:pPr>
            <a:r>
              <a:rPr lang="en-US" sz="2100" spc="120" dirty="0" smtClean="0">
                <a:solidFill>
                  <a:schemeClr val="bg1"/>
                </a:solidFill>
                <a:latin typeface="Times New Roman"/>
                <a:cs typeface="Times New Roman"/>
              </a:rPr>
              <a:t>144 000 = the whole people of God (and lots of them)</a:t>
            </a:r>
          </a:p>
          <a:p>
            <a:pPr marL="342900" indent="-342900">
              <a:buFont typeface="Arial" charset="0"/>
              <a:buChar char="•"/>
            </a:pPr>
            <a:r>
              <a:rPr lang="en-US" sz="2100" spc="120" dirty="0" smtClean="0">
                <a:solidFill>
                  <a:schemeClr val="bg1"/>
                </a:solidFill>
                <a:latin typeface="Times New Roman"/>
                <a:cs typeface="Times New Roman"/>
              </a:rPr>
              <a:t>Those who have been ‘sealed by God’ are now with Jesus.</a:t>
            </a:r>
            <a:br>
              <a:rPr lang="en-US" sz="2100" spc="120" dirty="0" smtClean="0">
                <a:solidFill>
                  <a:schemeClr val="bg1"/>
                </a:solidFill>
                <a:latin typeface="Times New Roman"/>
                <a:cs typeface="Times New Roman"/>
              </a:rPr>
            </a:br>
            <a:r>
              <a:rPr lang="en-US" sz="2100" spc="120" dirty="0" smtClean="0">
                <a:solidFill>
                  <a:schemeClr val="bg1"/>
                </a:solidFill>
                <a:latin typeface="Times New Roman"/>
                <a:cs typeface="Times New Roman"/>
              </a:rPr>
              <a:t>None are missing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not even those who have been killed</a:t>
            </a:r>
          </a:p>
        </p:txBody>
      </p:sp>
      <p:sp>
        <p:nvSpPr>
          <p:cNvPr id="10" name="Rectangle 9"/>
          <p:cNvSpPr/>
          <p:nvPr/>
        </p:nvSpPr>
        <p:spPr>
          <a:xfrm>
            <a:off x="2411760" y="0"/>
            <a:ext cx="6711781" cy="830997"/>
          </a:xfrm>
          <a:prstGeom prst="rect">
            <a:avLst/>
          </a:prstGeom>
        </p:spPr>
        <p:txBody>
          <a:bodyPr wrap="square">
            <a:spAutoFit/>
          </a:bodyPr>
          <a:lstStyle/>
          <a:p>
            <a:pPr marL="7938"/>
            <a:r>
              <a:rPr lang="en-US" sz="2400" dirty="0" smtClean="0">
                <a:solidFill>
                  <a:srgbClr val="FFFF00"/>
                </a:solidFill>
                <a:latin typeface="Times New Roman" charset="0"/>
                <a:ea typeface="Times New Roman" charset="0"/>
                <a:cs typeface="Times New Roman" charset="0"/>
              </a:rPr>
              <a:t>– the final consummation</a:t>
            </a:r>
            <a:br>
              <a:rPr lang="en-US" sz="2400" dirty="0" smtClean="0">
                <a:solidFill>
                  <a:srgbClr val="FFFF00"/>
                </a:solidFill>
                <a:latin typeface="Times New Roman" charset="0"/>
                <a:ea typeface="Times New Roman" charset="0"/>
                <a:cs typeface="Times New Roman" charset="0"/>
              </a:rPr>
            </a:br>
            <a:r>
              <a:rPr lang="en-US" sz="2400" dirty="0" smtClean="0">
                <a:solidFill>
                  <a:srgbClr val="FFFF00"/>
                </a:solidFill>
                <a:latin typeface="Times New Roman" charset="0"/>
                <a:ea typeface="Times New Roman" charset="0"/>
                <a:cs typeface="Times New Roman" charset="0"/>
              </a:rPr>
              <a:t>(all the </a:t>
            </a:r>
            <a:r>
              <a:rPr lang="en-US" sz="2400" b="1" u="sng" dirty="0" smtClean="0">
                <a:solidFill>
                  <a:srgbClr val="FFFF00"/>
                </a:solidFill>
                <a:latin typeface="Times New Roman" charset="0"/>
                <a:ea typeface="Times New Roman" charset="0"/>
                <a:cs typeface="Times New Roman" charset="0"/>
              </a:rPr>
              <a:t>redeemed</a:t>
            </a:r>
            <a:r>
              <a:rPr lang="en-US" sz="2400" dirty="0" smtClean="0">
                <a:solidFill>
                  <a:srgbClr val="FFFF00"/>
                </a:solidFill>
                <a:latin typeface="Times New Roman" charset="0"/>
                <a:ea typeface="Times New Roman" charset="0"/>
                <a:cs typeface="Times New Roman" charset="0"/>
              </a:rPr>
              <a:t> gathered unto Christ)</a:t>
            </a:r>
            <a:endParaRPr lang="en-US" sz="2400" dirty="0">
              <a:solidFill>
                <a:srgbClr val="FFFF00"/>
              </a:solidFill>
              <a:latin typeface="Times New Roman" charset="0"/>
              <a:ea typeface="Times New Roman" charset="0"/>
              <a:cs typeface="Times New Roman" charset="0"/>
            </a:endParaRPr>
          </a:p>
        </p:txBody>
      </p:sp>
      <p:sp>
        <p:nvSpPr>
          <p:cNvPr id="12" name="TextBox 11"/>
          <p:cNvSpPr txBox="1"/>
          <p:nvPr/>
        </p:nvSpPr>
        <p:spPr>
          <a:xfrm>
            <a:off x="621598" y="1705372"/>
            <a:ext cx="8501943" cy="1708160"/>
          </a:xfrm>
          <a:prstGeom prst="rect">
            <a:avLst/>
          </a:prstGeom>
          <a:noFill/>
        </p:spPr>
        <p:txBody>
          <a:bodyPr wrap="square" rtlCol="0">
            <a:spAutoFit/>
          </a:bodyPr>
          <a:lstStyle/>
          <a:p>
            <a:pPr marL="457200" indent="-457200">
              <a:buFont typeface="+mj-lt"/>
              <a:buAutoNum type="arabicPeriod"/>
            </a:pPr>
            <a:r>
              <a:rPr lang="en-US" sz="2100" spc="120" dirty="0" smtClean="0">
                <a:solidFill>
                  <a:schemeClr val="bg1"/>
                </a:solidFill>
                <a:latin typeface="Times New Roman"/>
                <a:cs typeface="Times New Roman"/>
              </a:rPr>
              <a:t>Virgins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symbolic of sincere and pure devotion to Christ</a:t>
            </a:r>
          </a:p>
          <a:p>
            <a:pPr marL="457200" indent="-457200">
              <a:buFont typeface="+mj-lt"/>
              <a:buAutoNum type="arabicPeriod"/>
            </a:pPr>
            <a:r>
              <a:rPr lang="en-US" sz="2100" spc="120" dirty="0" smtClean="0">
                <a:solidFill>
                  <a:schemeClr val="bg1"/>
                </a:solidFill>
                <a:latin typeface="Times New Roman"/>
                <a:cs typeface="Times New Roman"/>
              </a:rPr>
              <a:t>Faithful disciples who follow Jesus (Commitment)</a:t>
            </a:r>
          </a:p>
          <a:p>
            <a:pPr marL="457200" indent="-457200">
              <a:buFont typeface="+mj-lt"/>
              <a:buAutoNum type="arabicPeriod"/>
            </a:pPr>
            <a:r>
              <a:rPr lang="en-US" sz="2100" spc="120" dirty="0" smtClean="0">
                <a:solidFill>
                  <a:schemeClr val="bg1"/>
                </a:solidFill>
                <a:latin typeface="Times New Roman"/>
                <a:cs typeface="Times New Roman"/>
              </a:rPr>
              <a:t>Firstfruits – Pure and holy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God gets the first and the best</a:t>
            </a:r>
          </a:p>
          <a:p>
            <a:pPr marL="457200" indent="-457200">
              <a:buFont typeface="+mj-lt"/>
              <a:buAutoNum type="arabicPeriod"/>
            </a:pPr>
            <a:r>
              <a:rPr lang="en-US" sz="2100" spc="120" dirty="0" smtClean="0">
                <a:solidFill>
                  <a:schemeClr val="bg1"/>
                </a:solidFill>
                <a:latin typeface="Times New Roman"/>
                <a:cs typeface="Times New Roman"/>
              </a:rPr>
              <a:t>No lie – Truthful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faithful witnesses</a:t>
            </a:r>
          </a:p>
          <a:p>
            <a:pPr marL="457200" indent="-457200">
              <a:buFont typeface="+mj-lt"/>
              <a:buAutoNum type="arabicPeriod"/>
            </a:pPr>
            <a:r>
              <a:rPr lang="en-US" sz="2100" spc="120" dirty="0" smtClean="0">
                <a:solidFill>
                  <a:schemeClr val="bg1"/>
                </a:solidFill>
                <a:latin typeface="Times New Roman"/>
                <a:cs typeface="Times New Roman"/>
              </a:rPr>
              <a:t>Blameless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by the blood of Jesus</a:t>
            </a:r>
            <a:endParaRPr lang="en-US" sz="2100" spc="120" dirty="0" smtClean="0">
              <a:solidFill>
                <a:schemeClr val="bg1"/>
              </a:solidFill>
              <a:latin typeface="Times New Roman"/>
              <a:cs typeface="Times New Roman"/>
            </a:endParaRPr>
          </a:p>
        </p:txBody>
      </p:sp>
      <p:sp>
        <p:nvSpPr>
          <p:cNvPr id="6" name="Rectangle 5"/>
          <p:cNvSpPr/>
          <p:nvPr/>
        </p:nvSpPr>
        <p:spPr>
          <a:xfrm>
            <a:off x="13120" y="3361556"/>
            <a:ext cx="9130880" cy="461665"/>
          </a:xfrm>
          <a:prstGeom prst="rect">
            <a:avLst/>
          </a:prstGeom>
        </p:spPr>
        <p:txBody>
          <a:bodyPr wrap="square">
            <a:spAutoFit/>
          </a:bodyPr>
          <a:lstStyle/>
          <a:p>
            <a:pPr marL="7938"/>
            <a:r>
              <a:rPr lang="en-US" sz="2400" dirty="0" smtClean="0">
                <a:solidFill>
                  <a:srgbClr val="FFFF00"/>
                </a:solidFill>
                <a:latin typeface="Times New Roman" charset="0"/>
                <a:ea typeface="Times New Roman" charset="0"/>
                <a:cs typeface="Times New Roman" charset="0"/>
              </a:rPr>
              <a:t>The Judgment of God </a:t>
            </a:r>
            <a:r>
              <a:rPr lang="mr-IN" sz="2400" dirty="0" smtClean="0">
                <a:solidFill>
                  <a:srgbClr val="FFFF00"/>
                </a:solidFill>
                <a:latin typeface="Times New Roman" charset="0"/>
                <a:ea typeface="Times New Roman" charset="0"/>
                <a:cs typeface="Times New Roman" charset="0"/>
              </a:rPr>
              <a:t>–</a:t>
            </a:r>
            <a:r>
              <a:rPr lang="en-US" sz="2400" dirty="0" smtClean="0">
                <a:solidFill>
                  <a:srgbClr val="FFFF00"/>
                </a:solidFill>
                <a:latin typeface="Times New Roman" charset="0"/>
                <a:ea typeface="Times New Roman" charset="0"/>
                <a:cs typeface="Times New Roman" charset="0"/>
              </a:rPr>
              <a:t> </a:t>
            </a:r>
            <a:r>
              <a:rPr lang="en-US" sz="2000" dirty="0" smtClean="0">
                <a:solidFill>
                  <a:srgbClr val="FFFF00"/>
                </a:solidFill>
                <a:latin typeface="Times New Roman" charset="0"/>
                <a:ea typeface="Times New Roman" charset="0"/>
                <a:cs typeface="Times New Roman" charset="0"/>
              </a:rPr>
              <a:t>(more detail building on the 3 woes from Chapter 9)</a:t>
            </a:r>
            <a:endParaRPr lang="en-US" sz="2400" dirty="0">
              <a:solidFill>
                <a:srgbClr val="FFFF00"/>
              </a:solidFill>
              <a:latin typeface="Times New Roman" charset="0"/>
              <a:ea typeface="Times New Roman" charset="0"/>
              <a:cs typeface="Times New Roman" charset="0"/>
            </a:endParaRPr>
          </a:p>
        </p:txBody>
      </p:sp>
      <p:sp>
        <p:nvSpPr>
          <p:cNvPr id="7" name="TextBox 6"/>
          <p:cNvSpPr txBox="1"/>
          <p:nvPr/>
        </p:nvSpPr>
        <p:spPr>
          <a:xfrm>
            <a:off x="35496" y="3721596"/>
            <a:ext cx="9088045" cy="2031325"/>
          </a:xfrm>
          <a:prstGeom prst="rect">
            <a:avLst/>
          </a:prstGeom>
          <a:noFill/>
        </p:spPr>
        <p:txBody>
          <a:bodyPr wrap="square" rtlCol="0">
            <a:spAutoFit/>
          </a:bodyPr>
          <a:lstStyle/>
          <a:p>
            <a:pPr marL="342900" indent="-342900">
              <a:buFont typeface="Arial" charset="0"/>
              <a:buChar char="•"/>
            </a:pPr>
            <a:r>
              <a:rPr lang="en-US" sz="2100" spc="120" dirty="0" smtClean="0">
                <a:solidFill>
                  <a:schemeClr val="bg1"/>
                </a:solidFill>
                <a:latin typeface="Times New Roman"/>
                <a:cs typeface="Times New Roman"/>
              </a:rPr>
              <a:t>The eternal Gospel (Good news) coming through the air</a:t>
            </a:r>
          </a:p>
          <a:p>
            <a:pPr marL="342900" indent="-342900">
              <a:buFont typeface="Arial" charset="0"/>
              <a:buChar char="•"/>
            </a:pPr>
            <a:r>
              <a:rPr lang="en-US" sz="2100" spc="120" dirty="0" smtClean="0">
                <a:solidFill>
                  <a:schemeClr val="bg1"/>
                </a:solidFill>
                <a:latin typeface="Times New Roman"/>
                <a:cs typeface="Times New Roman"/>
              </a:rPr>
              <a:t>Fear God;  Give Him Glory;  Worship as Creator</a:t>
            </a:r>
            <a:br>
              <a:rPr lang="en-US" sz="2100" spc="120" dirty="0" smtClean="0">
                <a:solidFill>
                  <a:schemeClr val="bg1"/>
                </a:solidFill>
                <a:latin typeface="Times New Roman"/>
                <a:cs typeface="Times New Roman"/>
              </a:rPr>
            </a:br>
            <a:r>
              <a:rPr lang="en-US" sz="2100" b="1" spc="120" dirty="0" smtClean="0">
                <a:solidFill>
                  <a:schemeClr val="bg1"/>
                </a:solidFill>
                <a:latin typeface="Times New Roman"/>
                <a:cs typeface="Times New Roman"/>
              </a:rPr>
              <a:t>Because the hour of His judgment has come.</a:t>
            </a:r>
          </a:p>
          <a:p>
            <a:pPr marL="342900" indent="-342900">
              <a:buFont typeface="Arial" charset="0"/>
              <a:buChar char="•"/>
            </a:pPr>
            <a:r>
              <a:rPr lang="en-US" sz="2100" spc="120" dirty="0" smtClean="0">
                <a:solidFill>
                  <a:schemeClr val="bg1"/>
                </a:solidFill>
                <a:latin typeface="Times New Roman"/>
                <a:cs typeface="Times New Roman"/>
              </a:rPr>
              <a:t>A double reason to be faithful (Reward Vs. Full strength Punishment)</a:t>
            </a:r>
          </a:p>
          <a:p>
            <a:pPr marL="342900" indent="-342900">
              <a:buFont typeface="Arial" charset="0"/>
              <a:buChar char="•"/>
            </a:pPr>
            <a:r>
              <a:rPr lang="en-US" sz="2100" spc="120" dirty="0" smtClean="0">
                <a:solidFill>
                  <a:schemeClr val="bg1"/>
                </a:solidFill>
                <a:latin typeface="Times New Roman"/>
                <a:cs typeface="Times New Roman"/>
              </a:rPr>
              <a:t>Rejection and mocking of God &amp; persecution of His children, will not go unpunished.</a:t>
            </a:r>
          </a:p>
        </p:txBody>
      </p:sp>
    </p:spTree>
    <p:extLst>
      <p:ext uri="{BB962C8B-B14F-4D97-AF65-F5344CB8AC3E}">
        <p14:creationId xmlns:p14="http://schemas.microsoft.com/office/powerpoint/2010/main" val="18868509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2281436"/>
            <a:ext cx="9088045" cy="738664"/>
          </a:xfrm>
          <a:prstGeom prst="rect">
            <a:avLst/>
          </a:prstGeom>
          <a:noFill/>
        </p:spPr>
        <p:txBody>
          <a:bodyPr wrap="square" rtlCol="0">
            <a:spAutoFit/>
          </a:bodyPr>
          <a:lstStyle/>
          <a:p>
            <a:pPr marL="342900" indent="-342900">
              <a:buFont typeface="Arial" charset="0"/>
              <a:buChar char="•"/>
            </a:pPr>
            <a:r>
              <a:rPr lang="en-US" sz="2100" spc="120" dirty="0" smtClean="0">
                <a:solidFill>
                  <a:schemeClr val="bg1"/>
                </a:solidFill>
                <a:latin typeface="Times New Roman"/>
                <a:cs typeface="Times New Roman"/>
              </a:rPr>
              <a:t>Rest from pain / travail / persecutions</a:t>
            </a:r>
          </a:p>
          <a:p>
            <a:pPr marL="342900" indent="-342900">
              <a:buFont typeface="Arial" charset="0"/>
              <a:buChar char="•"/>
            </a:pPr>
            <a:r>
              <a:rPr lang="en-US" sz="2100" spc="120" dirty="0" smtClean="0">
                <a:solidFill>
                  <a:schemeClr val="bg1"/>
                </a:solidFill>
                <a:latin typeface="Times New Roman"/>
                <a:cs typeface="Times New Roman"/>
              </a:rPr>
              <a:t>Faithfulness &amp; obedience on this earth, stores up treasure in heaven</a:t>
            </a:r>
            <a:r>
              <a:rPr lang="en-US" sz="2100" spc="120" dirty="0" smtClean="0">
                <a:solidFill>
                  <a:schemeClr val="bg1"/>
                </a:solidFill>
                <a:latin typeface="Times New Roman"/>
                <a:cs typeface="Times New Roman"/>
              </a:rPr>
              <a:t> </a:t>
            </a:r>
            <a:endParaRPr lang="en-US" sz="2100" spc="120" dirty="0" smtClean="0">
              <a:solidFill>
                <a:schemeClr val="bg1"/>
              </a:solidFill>
              <a:latin typeface="Times New Roman"/>
              <a:cs typeface="Times New Roman"/>
            </a:endParaRPr>
          </a:p>
        </p:txBody>
      </p:sp>
      <p:sp>
        <p:nvSpPr>
          <p:cNvPr id="2" name="Rectangle 1"/>
          <p:cNvSpPr/>
          <p:nvPr/>
        </p:nvSpPr>
        <p:spPr>
          <a:xfrm>
            <a:off x="151026" y="121196"/>
            <a:ext cx="8856984" cy="2194512"/>
          </a:xfrm>
          <a:prstGeom prst="rect">
            <a:avLst/>
          </a:prstGeom>
        </p:spPr>
        <p:txBody>
          <a:bodyPr wrap="square">
            <a:spAutoFit/>
          </a:bodyPr>
          <a:lstStyle/>
          <a:p>
            <a:pPr indent="152400">
              <a:lnSpc>
                <a:spcPct val="115000"/>
              </a:lnSpc>
              <a:spcAft>
                <a:spcPts val="0"/>
              </a:spcAft>
            </a:pPr>
            <a:r>
              <a:rPr lang="en-AU" sz="2000" b="1" baseline="30000" dirty="0">
                <a:solidFill>
                  <a:schemeClr val="bg1"/>
                </a:solidFill>
                <a:latin typeface="Comic Sans MS" charset="0"/>
                <a:ea typeface="Arial" charset="0"/>
                <a:cs typeface="Arial" charset="0"/>
              </a:rPr>
              <a:t>12 </a:t>
            </a:r>
            <a:r>
              <a:rPr lang="en-AU" sz="2000" dirty="0">
                <a:solidFill>
                  <a:schemeClr val="bg1"/>
                </a:solidFill>
                <a:latin typeface="Comic Sans MS" charset="0"/>
                <a:ea typeface="Arial" charset="0"/>
                <a:cs typeface="Times New Roman" charset="0"/>
              </a:rPr>
              <a:t>Here is a call for the endurance of the saints, those who keep the commandments of God and their faith in Jesus. </a:t>
            </a:r>
            <a:endParaRPr lang="en-GB" sz="2000" dirty="0">
              <a:solidFill>
                <a:schemeClr val="bg1"/>
              </a:solidFill>
              <a:latin typeface="Calibri" charset="0"/>
              <a:ea typeface="Arial" charset="0"/>
              <a:cs typeface="Times New Roman" charset="0"/>
            </a:endParaRPr>
          </a:p>
          <a:p>
            <a:pPr indent="152400">
              <a:lnSpc>
                <a:spcPct val="115000"/>
              </a:lnSpc>
              <a:spcAft>
                <a:spcPts val="0"/>
              </a:spcAft>
            </a:pPr>
            <a:r>
              <a:rPr lang="en-AU" sz="2000" b="1" baseline="30000" dirty="0">
                <a:solidFill>
                  <a:schemeClr val="bg1"/>
                </a:solidFill>
                <a:latin typeface="Comic Sans MS" charset="0"/>
                <a:ea typeface="Arial" charset="0"/>
                <a:cs typeface="Arial" charset="0"/>
              </a:rPr>
              <a:t>13 </a:t>
            </a:r>
            <a:r>
              <a:rPr lang="en-AU" sz="2000" dirty="0">
                <a:solidFill>
                  <a:schemeClr val="bg1"/>
                </a:solidFill>
                <a:latin typeface="Comic Sans MS" charset="0"/>
                <a:ea typeface="Arial" charset="0"/>
                <a:cs typeface="Times New Roman" charset="0"/>
              </a:rPr>
              <a:t>And I heard a voice from heaven saying, “Write this: Blessed are the dead who die in the Lord from now on.”  “Blessed indeed,” says the Spirit, “that they may rest from their labours, for their deeds follow them!” </a:t>
            </a:r>
            <a:endParaRPr lang="en-GB" sz="2000" dirty="0">
              <a:solidFill>
                <a:schemeClr val="bg1"/>
              </a:solidFill>
              <a:effectLst/>
              <a:latin typeface="Calibri" charset="0"/>
              <a:ea typeface="Arial" charset="0"/>
              <a:cs typeface="Times New Roman" charset="0"/>
            </a:endParaRPr>
          </a:p>
        </p:txBody>
      </p:sp>
      <p:sp>
        <p:nvSpPr>
          <p:cNvPr id="3" name="TextBox 2"/>
          <p:cNvSpPr txBox="1"/>
          <p:nvPr/>
        </p:nvSpPr>
        <p:spPr>
          <a:xfrm>
            <a:off x="22694" y="3068007"/>
            <a:ext cx="8856984" cy="461665"/>
          </a:xfrm>
          <a:prstGeom prst="rect">
            <a:avLst/>
          </a:prstGeom>
          <a:noFill/>
        </p:spPr>
        <p:txBody>
          <a:bodyPr wrap="square" rtlCol="0">
            <a:spAutoFit/>
          </a:bodyPr>
          <a:lstStyle/>
          <a:p>
            <a:r>
              <a:rPr lang="en-US" sz="2400" dirty="0" smtClean="0">
                <a:solidFill>
                  <a:srgbClr val="FFFF00"/>
                </a:solidFill>
              </a:rPr>
              <a:t>As we approach the day of judgment:</a:t>
            </a:r>
            <a:endParaRPr lang="en-US" sz="2400" dirty="0">
              <a:solidFill>
                <a:srgbClr val="FFFF00"/>
              </a:solidFill>
            </a:endParaRPr>
          </a:p>
        </p:txBody>
      </p:sp>
      <p:sp>
        <p:nvSpPr>
          <p:cNvPr id="11" name="TextBox 10"/>
          <p:cNvSpPr txBox="1"/>
          <p:nvPr/>
        </p:nvSpPr>
        <p:spPr>
          <a:xfrm>
            <a:off x="899592" y="3529672"/>
            <a:ext cx="8856984" cy="461665"/>
          </a:xfrm>
          <a:prstGeom prst="rect">
            <a:avLst/>
          </a:prstGeom>
          <a:noFill/>
        </p:spPr>
        <p:txBody>
          <a:bodyPr wrap="square" rtlCol="0">
            <a:spAutoFit/>
          </a:bodyPr>
          <a:lstStyle/>
          <a:p>
            <a:r>
              <a:rPr lang="en-US" sz="2400" smtClean="0">
                <a:solidFill>
                  <a:srgbClr val="FFFF00"/>
                </a:solidFill>
              </a:rPr>
              <a:t>1.  </a:t>
            </a:r>
            <a:r>
              <a:rPr lang="en-US" sz="2400" dirty="0" smtClean="0">
                <a:solidFill>
                  <a:srgbClr val="FFFF00"/>
                </a:solidFill>
              </a:rPr>
              <a:t>Is my faith in Jesus Christ?</a:t>
            </a:r>
            <a:endParaRPr lang="en-US" sz="2400" dirty="0">
              <a:solidFill>
                <a:srgbClr val="FFFF00"/>
              </a:solidFill>
            </a:endParaRPr>
          </a:p>
        </p:txBody>
      </p:sp>
      <p:sp>
        <p:nvSpPr>
          <p:cNvPr id="13" name="TextBox 12"/>
          <p:cNvSpPr txBox="1"/>
          <p:nvPr/>
        </p:nvSpPr>
        <p:spPr>
          <a:xfrm>
            <a:off x="901586" y="4589734"/>
            <a:ext cx="8856984" cy="461665"/>
          </a:xfrm>
          <a:prstGeom prst="rect">
            <a:avLst/>
          </a:prstGeom>
          <a:noFill/>
        </p:spPr>
        <p:txBody>
          <a:bodyPr wrap="square" rtlCol="0">
            <a:spAutoFit/>
          </a:bodyPr>
          <a:lstStyle>
            <a:defPPr>
              <a:defRPr lang="en-AU"/>
            </a:defPPr>
            <a:lvl1pPr>
              <a:defRPr sz="2400">
                <a:solidFill>
                  <a:srgbClr val="FFFF00"/>
                </a:solidFill>
              </a:defRPr>
            </a:lvl1pPr>
          </a:lstStyle>
          <a:p>
            <a:r>
              <a:rPr lang="en-US" dirty="0"/>
              <a:t>2.  Am I keeping the commandments of God </a:t>
            </a:r>
          </a:p>
        </p:txBody>
      </p:sp>
      <p:sp>
        <p:nvSpPr>
          <p:cNvPr id="14" name="TextBox 13"/>
          <p:cNvSpPr txBox="1"/>
          <p:nvPr/>
        </p:nvSpPr>
        <p:spPr>
          <a:xfrm>
            <a:off x="1331640" y="3947211"/>
            <a:ext cx="5904656" cy="738664"/>
          </a:xfrm>
          <a:prstGeom prst="rect">
            <a:avLst/>
          </a:prstGeom>
          <a:noFill/>
        </p:spPr>
        <p:txBody>
          <a:bodyPr wrap="square" rtlCol="0">
            <a:spAutoFit/>
          </a:bodyPr>
          <a:lstStyle/>
          <a:p>
            <a:pPr marL="342900" indent="-342900">
              <a:buFont typeface="Arial" charset="0"/>
              <a:buChar char="•"/>
            </a:pPr>
            <a:r>
              <a:rPr lang="en-US" sz="2100" spc="120" dirty="0" smtClean="0">
                <a:solidFill>
                  <a:schemeClr val="bg1"/>
                </a:solidFill>
                <a:latin typeface="Times New Roman"/>
                <a:cs typeface="Times New Roman"/>
              </a:rPr>
              <a:t>Am I a follower of Jesus?  Is He my Lord?  Would I remain faithful?</a:t>
            </a:r>
            <a:endParaRPr lang="en-US" sz="2100" spc="120" dirty="0" smtClean="0">
              <a:solidFill>
                <a:schemeClr val="bg1"/>
              </a:solidFill>
              <a:latin typeface="Times New Roman"/>
              <a:cs typeface="Times New Roman"/>
            </a:endParaRPr>
          </a:p>
        </p:txBody>
      </p:sp>
      <p:sp>
        <p:nvSpPr>
          <p:cNvPr id="15" name="TextBox 14"/>
          <p:cNvSpPr txBox="1"/>
          <p:nvPr/>
        </p:nvSpPr>
        <p:spPr>
          <a:xfrm>
            <a:off x="755577" y="4976336"/>
            <a:ext cx="8332468" cy="738664"/>
          </a:xfrm>
          <a:prstGeom prst="rect">
            <a:avLst/>
          </a:prstGeom>
          <a:noFill/>
        </p:spPr>
        <p:txBody>
          <a:bodyPr wrap="square" rtlCol="0">
            <a:spAutoFit/>
          </a:bodyPr>
          <a:lstStyle/>
          <a:p>
            <a:pPr marL="342900" indent="-342900">
              <a:buFont typeface="Arial" charset="0"/>
              <a:buChar char="•"/>
            </a:pPr>
            <a:r>
              <a:rPr lang="en-US" sz="2100" spc="120" dirty="0" smtClean="0">
                <a:solidFill>
                  <a:schemeClr val="bg1"/>
                </a:solidFill>
                <a:latin typeface="Times New Roman"/>
                <a:cs typeface="Times New Roman"/>
              </a:rPr>
              <a:t>How we live, matters.</a:t>
            </a:r>
          </a:p>
          <a:p>
            <a:pPr marL="342900" indent="-342900">
              <a:buFont typeface="Arial" charset="0"/>
              <a:buChar char="•"/>
            </a:pPr>
            <a:r>
              <a:rPr lang="en-US" sz="2100" spc="120" dirty="0" smtClean="0">
                <a:solidFill>
                  <a:schemeClr val="bg1"/>
                </a:solidFill>
                <a:latin typeface="Times New Roman"/>
                <a:cs typeface="Times New Roman"/>
              </a:rPr>
              <a:t>Do we compromise in morality;  </a:t>
            </a:r>
            <a:r>
              <a:rPr lang="en-US" sz="2100" spc="120" dirty="0" err="1" smtClean="0">
                <a:solidFill>
                  <a:schemeClr val="bg1"/>
                </a:solidFill>
                <a:latin typeface="Times New Roman"/>
                <a:cs typeface="Times New Roman"/>
              </a:rPr>
              <a:t>behaviour</a:t>
            </a:r>
            <a:r>
              <a:rPr lang="en-US" sz="2100" spc="120" dirty="0" smtClean="0">
                <a:solidFill>
                  <a:schemeClr val="bg1"/>
                </a:solidFill>
                <a:latin typeface="Times New Roman"/>
                <a:cs typeface="Times New Roman"/>
              </a:rPr>
              <a:t>;  language;  beliefs</a:t>
            </a:r>
          </a:p>
        </p:txBody>
      </p:sp>
    </p:spTree>
    <p:extLst>
      <p:ext uri="{BB962C8B-B14F-4D97-AF65-F5344CB8AC3E}">
        <p14:creationId xmlns:p14="http://schemas.microsoft.com/office/powerpoint/2010/main" val="1243484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3" grpId="0"/>
      <p:bldP spid="11" grpId="0"/>
      <p:bldP spid="13" grpId="0"/>
      <p:bldP spid="14" grpId="0" build="p"/>
      <p:bldP spid="15" grpId="0" uiExpan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500737"/>
          </a:xfrm>
          <a:prstGeom prst="rect">
            <a:avLst/>
          </a:prstGeom>
          <a:noFill/>
          <a:ln w="9525">
            <a:noFill/>
            <a:miter lim="800000"/>
            <a:headEnd/>
            <a:tailEnd/>
          </a:ln>
        </p:spPr>
        <p:txBody>
          <a:bodyPr wrap="square">
            <a:prstTxWarp prst="textNoShape">
              <a:avLst/>
            </a:prstTxWarp>
            <a:spAutoFit/>
          </a:bodyPr>
          <a:lstStyle/>
          <a:p>
            <a:pPr>
              <a:lnSpc>
                <a:spcPct val="105000"/>
              </a:lnSpc>
              <a:spcAft>
                <a:spcPts val="0"/>
              </a:spcAft>
            </a:pPr>
            <a:r>
              <a:rPr lang="en-AU" sz="2400" b="1" dirty="0">
                <a:solidFill>
                  <a:schemeClr val="bg1"/>
                </a:solidFill>
                <a:latin typeface="Comic Sans MS" charset="0"/>
                <a:ea typeface="Arial" charset="0"/>
                <a:cs typeface="Times New Roman" charset="0"/>
              </a:rPr>
              <a:t>14 </a:t>
            </a:r>
            <a:r>
              <a:rPr lang="en-AU" sz="2400" dirty="0">
                <a:solidFill>
                  <a:schemeClr val="bg1"/>
                </a:solidFill>
                <a:latin typeface="Comic Sans MS" charset="0"/>
                <a:ea typeface="Arial" charset="0"/>
                <a:cs typeface="Times New Roman" charset="0"/>
              </a:rPr>
              <a:t>Then I looked, and behold, on Mount Zion stood the Lamb, and with him 144,000 who had his name and his Father’s name written on their foreheads.  </a:t>
            </a:r>
            <a:r>
              <a:rPr lang="en-AU" sz="2400" b="1" baseline="30000" dirty="0">
                <a:solidFill>
                  <a:schemeClr val="bg1"/>
                </a:solidFill>
                <a:latin typeface="Comic Sans MS" charset="0"/>
                <a:ea typeface="Arial" charset="0"/>
                <a:cs typeface="Arial" charset="0"/>
              </a:rPr>
              <a:t>2 </a:t>
            </a:r>
            <a:r>
              <a:rPr lang="en-AU" sz="2400" dirty="0">
                <a:solidFill>
                  <a:schemeClr val="bg1"/>
                </a:solidFill>
                <a:latin typeface="Comic Sans MS" charset="0"/>
                <a:ea typeface="Arial" charset="0"/>
                <a:cs typeface="Times New Roman" charset="0"/>
              </a:rPr>
              <a:t>And I heard a voice from heaven like the roar of many waters and like the sound of loud thunder.  The voice I heard was like the sound of harpists playing on their harps, </a:t>
            </a:r>
            <a:r>
              <a:rPr lang="en-AU" sz="2400" b="1" baseline="30000" dirty="0">
                <a:solidFill>
                  <a:schemeClr val="bg1"/>
                </a:solidFill>
                <a:latin typeface="Comic Sans MS" charset="0"/>
                <a:ea typeface="Arial" charset="0"/>
                <a:cs typeface="Arial" charset="0"/>
              </a:rPr>
              <a:t>3 </a:t>
            </a:r>
            <a:r>
              <a:rPr lang="en-AU" sz="2400" dirty="0">
                <a:solidFill>
                  <a:schemeClr val="bg1"/>
                </a:solidFill>
                <a:latin typeface="Comic Sans MS" charset="0"/>
                <a:ea typeface="Arial" charset="0"/>
                <a:cs typeface="Times New Roman" charset="0"/>
              </a:rPr>
              <a:t>and they were singing a new song before the throne and before the four living creatures and before the elders.  No one could learn that song except the 144,000 who had been redeemed from the earth.  </a:t>
            </a:r>
            <a:r>
              <a:rPr lang="en-AU" sz="2400" b="1" baseline="30000" dirty="0">
                <a:solidFill>
                  <a:schemeClr val="bg1"/>
                </a:solidFill>
                <a:latin typeface="Comic Sans MS" charset="0"/>
                <a:ea typeface="Arial" charset="0"/>
                <a:cs typeface="Arial" charset="0"/>
              </a:rPr>
              <a:t>4 </a:t>
            </a:r>
            <a:r>
              <a:rPr lang="en-AU" sz="2400" dirty="0">
                <a:solidFill>
                  <a:schemeClr val="bg1"/>
                </a:solidFill>
                <a:latin typeface="Comic Sans MS" charset="0"/>
                <a:ea typeface="Arial" charset="0"/>
                <a:cs typeface="Times New Roman" charset="0"/>
              </a:rPr>
              <a:t>It is these who have not defiled themselves with women, for they are virgins.  It is these who follow the Lamb wherever he goes.  These have been redeemed from mankind as firstfruits for God and the Lamb, </a:t>
            </a:r>
            <a:r>
              <a:rPr lang="en-AU" sz="2400" b="1" baseline="30000" dirty="0">
                <a:solidFill>
                  <a:schemeClr val="bg1"/>
                </a:solidFill>
                <a:latin typeface="Comic Sans MS" charset="0"/>
                <a:ea typeface="Arial" charset="0"/>
                <a:cs typeface="Arial" charset="0"/>
              </a:rPr>
              <a:t>5 </a:t>
            </a:r>
            <a:r>
              <a:rPr lang="en-AU" sz="2400" dirty="0">
                <a:solidFill>
                  <a:schemeClr val="bg1"/>
                </a:solidFill>
                <a:latin typeface="Comic Sans MS" charset="0"/>
                <a:ea typeface="Arial" charset="0"/>
                <a:cs typeface="Times New Roman" charset="0"/>
              </a:rPr>
              <a:t>and in their mouth no lie was found, for they are blameless.</a:t>
            </a:r>
            <a:endParaRPr lang="en-GB" sz="2400" dirty="0">
              <a:solidFill>
                <a:schemeClr val="bg1"/>
              </a:solidFill>
              <a:effectLst/>
              <a:latin typeface="Times New Roman" charset="0"/>
              <a:ea typeface="Times New Roman" charset="0"/>
              <a:cs typeface="Times New Roman"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69" y="0"/>
            <a:ext cx="2547007" cy="461665"/>
          </a:xfrm>
          <a:prstGeom prst="rect">
            <a:avLst/>
          </a:prstGeom>
        </p:spPr>
        <p:txBody>
          <a:bodyPr wrap="square">
            <a:spAutoFit/>
          </a:bodyPr>
          <a:lstStyle/>
          <a:p>
            <a:pPr marL="7938"/>
            <a:r>
              <a:rPr lang="en-US" sz="2400" dirty="0" smtClean="0">
                <a:solidFill>
                  <a:srgbClr val="FFFF00"/>
                </a:solidFill>
                <a:latin typeface="Times New Roman" charset="0"/>
                <a:ea typeface="Times New Roman" charset="0"/>
                <a:cs typeface="Times New Roman" charset="0"/>
              </a:rPr>
              <a:t>A ‘flash-forward’</a:t>
            </a:r>
            <a:endParaRPr lang="en-US" sz="2400" dirty="0">
              <a:solidFill>
                <a:srgbClr val="FFFF00"/>
              </a:solidFill>
              <a:latin typeface="Times New Roman" charset="0"/>
              <a:ea typeface="Times New Roman" charset="0"/>
              <a:cs typeface="Times New Roman" charset="0"/>
            </a:endParaRPr>
          </a:p>
        </p:txBody>
      </p:sp>
      <p:sp>
        <p:nvSpPr>
          <p:cNvPr id="8" name="TextBox 7"/>
          <p:cNvSpPr txBox="1"/>
          <p:nvPr/>
        </p:nvSpPr>
        <p:spPr>
          <a:xfrm>
            <a:off x="10828" y="712150"/>
            <a:ext cx="8501943" cy="1061829"/>
          </a:xfrm>
          <a:prstGeom prst="rect">
            <a:avLst/>
          </a:prstGeom>
          <a:noFill/>
        </p:spPr>
        <p:txBody>
          <a:bodyPr wrap="square" rtlCol="0">
            <a:spAutoFit/>
          </a:bodyPr>
          <a:lstStyle/>
          <a:p>
            <a:pPr marL="342900" indent="-342900">
              <a:buFont typeface="Arial" charset="0"/>
              <a:buChar char="•"/>
            </a:pPr>
            <a:r>
              <a:rPr lang="en-US" sz="2100" spc="120" dirty="0" smtClean="0">
                <a:solidFill>
                  <a:schemeClr val="bg1"/>
                </a:solidFill>
                <a:latin typeface="Times New Roman"/>
                <a:cs typeface="Times New Roman"/>
              </a:rPr>
              <a:t>144 000 = the whole people of God (and lots of them)</a:t>
            </a:r>
          </a:p>
          <a:p>
            <a:pPr marL="342900" indent="-342900">
              <a:buFont typeface="Arial" charset="0"/>
              <a:buChar char="•"/>
            </a:pPr>
            <a:r>
              <a:rPr lang="en-US" sz="2100" spc="120" dirty="0" smtClean="0">
                <a:solidFill>
                  <a:schemeClr val="bg1"/>
                </a:solidFill>
                <a:latin typeface="Times New Roman"/>
                <a:cs typeface="Times New Roman"/>
              </a:rPr>
              <a:t>Those who have been ‘sealed by God’ are now with Jesus.</a:t>
            </a:r>
            <a:br>
              <a:rPr lang="en-US" sz="2100" spc="120" dirty="0" smtClean="0">
                <a:solidFill>
                  <a:schemeClr val="bg1"/>
                </a:solidFill>
                <a:latin typeface="Times New Roman"/>
                <a:cs typeface="Times New Roman"/>
              </a:rPr>
            </a:br>
            <a:r>
              <a:rPr lang="en-US" sz="2100" spc="120" dirty="0" smtClean="0">
                <a:solidFill>
                  <a:schemeClr val="bg1"/>
                </a:solidFill>
                <a:latin typeface="Times New Roman"/>
                <a:cs typeface="Times New Roman"/>
              </a:rPr>
              <a:t>None are missing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not even those who have been killed</a:t>
            </a:r>
            <a:endParaRPr lang="en-US" sz="2100" spc="120" dirty="0" smtClean="0">
              <a:solidFill>
                <a:schemeClr val="bg1"/>
              </a:solidFill>
              <a:latin typeface="Times New Roman"/>
              <a:cs typeface="Times New Roman"/>
            </a:endParaRPr>
          </a:p>
        </p:txBody>
      </p:sp>
      <p:sp>
        <p:nvSpPr>
          <p:cNvPr id="10" name="Rectangle 9"/>
          <p:cNvSpPr/>
          <p:nvPr/>
        </p:nvSpPr>
        <p:spPr>
          <a:xfrm>
            <a:off x="2411760" y="0"/>
            <a:ext cx="6711781" cy="830997"/>
          </a:xfrm>
          <a:prstGeom prst="rect">
            <a:avLst/>
          </a:prstGeom>
        </p:spPr>
        <p:txBody>
          <a:bodyPr wrap="square">
            <a:spAutoFit/>
          </a:bodyPr>
          <a:lstStyle/>
          <a:p>
            <a:pPr marL="7938"/>
            <a:r>
              <a:rPr lang="en-US" sz="2400" dirty="0" smtClean="0">
                <a:solidFill>
                  <a:srgbClr val="FFFF00"/>
                </a:solidFill>
                <a:latin typeface="Times New Roman" charset="0"/>
                <a:ea typeface="Times New Roman" charset="0"/>
                <a:cs typeface="Times New Roman" charset="0"/>
              </a:rPr>
              <a:t>– the final consummation</a:t>
            </a:r>
            <a:br>
              <a:rPr lang="en-US" sz="2400" dirty="0" smtClean="0">
                <a:solidFill>
                  <a:srgbClr val="FFFF00"/>
                </a:solidFill>
                <a:latin typeface="Times New Roman" charset="0"/>
                <a:ea typeface="Times New Roman" charset="0"/>
                <a:cs typeface="Times New Roman" charset="0"/>
              </a:rPr>
            </a:br>
            <a:r>
              <a:rPr lang="en-US" sz="2400" dirty="0" smtClean="0">
                <a:solidFill>
                  <a:srgbClr val="FFFF00"/>
                </a:solidFill>
                <a:latin typeface="Times New Roman" charset="0"/>
                <a:ea typeface="Times New Roman" charset="0"/>
                <a:cs typeface="Times New Roman" charset="0"/>
              </a:rPr>
              <a:t>(all the redeemed gathered unto Christ)</a:t>
            </a:r>
            <a:endParaRPr lang="en-US" sz="2400" dirty="0">
              <a:solidFill>
                <a:srgbClr val="FFFF00"/>
              </a:solidFill>
              <a:latin typeface="Times New Roman" charset="0"/>
              <a:ea typeface="Times New Roman" charset="0"/>
              <a:cs typeface="Times New Roman" charset="0"/>
            </a:endParaRPr>
          </a:p>
        </p:txBody>
      </p:sp>
      <p:sp>
        <p:nvSpPr>
          <p:cNvPr id="2" name="Rectangle 1"/>
          <p:cNvSpPr/>
          <p:nvPr/>
        </p:nvSpPr>
        <p:spPr>
          <a:xfrm>
            <a:off x="467544" y="1921396"/>
            <a:ext cx="7920880" cy="2677656"/>
          </a:xfrm>
          <a:prstGeom prst="rect">
            <a:avLst/>
          </a:prstGeom>
        </p:spPr>
        <p:txBody>
          <a:bodyPr wrap="square">
            <a:spAutoFit/>
          </a:bodyPr>
          <a:lstStyle/>
          <a:p>
            <a:pPr>
              <a:spcAft>
                <a:spcPts val="0"/>
              </a:spcAft>
            </a:pPr>
            <a:r>
              <a:rPr lang="en-US" sz="2800" baseline="30000" dirty="0">
                <a:solidFill>
                  <a:schemeClr val="bg1"/>
                </a:solidFill>
                <a:latin typeface="Comic Sans MS" charset="0"/>
                <a:ea typeface="Arial" charset="0"/>
              </a:rPr>
              <a:t>2 Corinthians 11:</a:t>
            </a:r>
            <a:r>
              <a:rPr lang="en-US" sz="2800" b="1" baseline="30000" dirty="0">
                <a:solidFill>
                  <a:schemeClr val="bg1"/>
                </a:solidFill>
                <a:latin typeface="Comic Sans MS" charset="0"/>
                <a:ea typeface="Arial" charset="0"/>
                <a:cs typeface="Arial" charset="0"/>
              </a:rPr>
              <a:t>2 </a:t>
            </a:r>
            <a:r>
              <a:rPr lang="en-US" sz="2800" dirty="0">
                <a:solidFill>
                  <a:schemeClr val="bg1"/>
                </a:solidFill>
                <a:latin typeface="Comic Sans MS" charset="0"/>
                <a:ea typeface="Arial" charset="0"/>
              </a:rPr>
              <a:t>…. I feel a divine jealousy for you, since I betrothed you to one husband, to present you as a pure virgin to Christ.  </a:t>
            </a:r>
            <a:r>
              <a:rPr lang="en-US" sz="2800" b="1" baseline="30000" dirty="0">
                <a:solidFill>
                  <a:schemeClr val="bg1"/>
                </a:solidFill>
                <a:latin typeface="Comic Sans MS" charset="0"/>
                <a:ea typeface="Arial" charset="0"/>
                <a:cs typeface="Arial" charset="0"/>
              </a:rPr>
              <a:t>3 </a:t>
            </a:r>
            <a:r>
              <a:rPr lang="en-US" sz="2800" dirty="0">
                <a:solidFill>
                  <a:schemeClr val="bg1"/>
                </a:solidFill>
                <a:latin typeface="Comic Sans MS" charset="0"/>
                <a:ea typeface="Arial" charset="0"/>
              </a:rPr>
              <a:t>But I am afraid that as the serpent deceived Eve by his cunning, your thoughts will be led astray from a sincere and pure devotion to Christ. </a:t>
            </a:r>
            <a:endParaRPr lang="en-GB" sz="2800" dirty="0">
              <a:solidFill>
                <a:schemeClr val="bg1"/>
              </a:solidFill>
              <a:effectLst/>
              <a:latin typeface="Times New Roman" charset="0"/>
              <a:ea typeface="Arial" charset="0"/>
            </a:endParaRPr>
          </a:p>
        </p:txBody>
      </p:sp>
    </p:spTree>
    <p:extLst>
      <p:ext uri="{BB962C8B-B14F-4D97-AF65-F5344CB8AC3E}">
        <p14:creationId xmlns:p14="http://schemas.microsoft.com/office/powerpoint/2010/main" val="1083571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P spid="10" grpId="0"/>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69" y="0"/>
            <a:ext cx="2547007" cy="461665"/>
          </a:xfrm>
          <a:prstGeom prst="rect">
            <a:avLst/>
          </a:prstGeom>
        </p:spPr>
        <p:txBody>
          <a:bodyPr wrap="square">
            <a:spAutoFit/>
          </a:bodyPr>
          <a:lstStyle/>
          <a:p>
            <a:pPr marL="7938"/>
            <a:r>
              <a:rPr lang="en-US" sz="2400" dirty="0" smtClean="0">
                <a:solidFill>
                  <a:srgbClr val="FFFF00"/>
                </a:solidFill>
                <a:latin typeface="Times New Roman" charset="0"/>
                <a:ea typeface="Times New Roman" charset="0"/>
                <a:cs typeface="Times New Roman" charset="0"/>
              </a:rPr>
              <a:t>A ‘flash-forward’</a:t>
            </a:r>
            <a:endParaRPr lang="en-US" sz="2400" dirty="0">
              <a:solidFill>
                <a:srgbClr val="FFFF00"/>
              </a:solidFill>
              <a:latin typeface="Times New Roman" charset="0"/>
              <a:ea typeface="Times New Roman" charset="0"/>
              <a:cs typeface="Times New Roman" charset="0"/>
            </a:endParaRPr>
          </a:p>
        </p:txBody>
      </p:sp>
      <p:sp>
        <p:nvSpPr>
          <p:cNvPr id="8" name="TextBox 7"/>
          <p:cNvSpPr txBox="1"/>
          <p:nvPr/>
        </p:nvSpPr>
        <p:spPr>
          <a:xfrm>
            <a:off x="10828" y="712150"/>
            <a:ext cx="8501943" cy="1061829"/>
          </a:xfrm>
          <a:prstGeom prst="rect">
            <a:avLst/>
          </a:prstGeom>
          <a:noFill/>
        </p:spPr>
        <p:txBody>
          <a:bodyPr wrap="square" rtlCol="0">
            <a:spAutoFit/>
          </a:bodyPr>
          <a:lstStyle/>
          <a:p>
            <a:pPr marL="342900" indent="-342900">
              <a:buFont typeface="Arial" charset="0"/>
              <a:buChar char="•"/>
            </a:pPr>
            <a:r>
              <a:rPr lang="en-US" sz="2100" spc="120" dirty="0" smtClean="0">
                <a:solidFill>
                  <a:schemeClr val="bg1"/>
                </a:solidFill>
                <a:latin typeface="Times New Roman"/>
                <a:cs typeface="Times New Roman"/>
              </a:rPr>
              <a:t>144 000 = the whole people of God (and lots of them)</a:t>
            </a:r>
          </a:p>
          <a:p>
            <a:pPr marL="342900" indent="-342900">
              <a:buFont typeface="Arial" charset="0"/>
              <a:buChar char="•"/>
            </a:pPr>
            <a:r>
              <a:rPr lang="en-US" sz="2100" spc="120" dirty="0" smtClean="0">
                <a:solidFill>
                  <a:schemeClr val="bg1"/>
                </a:solidFill>
                <a:latin typeface="Times New Roman"/>
                <a:cs typeface="Times New Roman"/>
              </a:rPr>
              <a:t>Those who have been ‘sealed by God’ are now with Jesus.</a:t>
            </a:r>
            <a:br>
              <a:rPr lang="en-US" sz="2100" spc="120" dirty="0" smtClean="0">
                <a:solidFill>
                  <a:schemeClr val="bg1"/>
                </a:solidFill>
                <a:latin typeface="Times New Roman"/>
                <a:cs typeface="Times New Roman"/>
              </a:rPr>
            </a:br>
            <a:r>
              <a:rPr lang="en-US" sz="2100" spc="120" dirty="0" smtClean="0">
                <a:solidFill>
                  <a:schemeClr val="bg1"/>
                </a:solidFill>
                <a:latin typeface="Times New Roman"/>
                <a:cs typeface="Times New Roman"/>
              </a:rPr>
              <a:t>None are missing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not even those who have been killed</a:t>
            </a:r>
          </a:p>
        </p:txBody>
      </p:sp>
      <p:sp>
        <p:nvSpPr>
          <p:cNvPr id="10" name="Rectangle 9"/>
          <p:cNvSpPr/>
          <p:nvPr/>
        </p:nvSpPr>
        <p:spPr>
          <a:xfrm>
            <a:off x="2411760" y="0"/>
            <a:ext cx="6711781" cy="830997"/>
          </a:xfrm>
          <a:prstGeom prst="rect">
            <a:avLst/>
          </a:prstGeom>
        </p:spPr>
        <p:txBody>
          <a:bodyPr wrap="square">
            <a:spAutoFit/>
          </a:bodyPr>
          <a:lstStyle/>
          <a:p>
            <a:pPr marL="7938"/>
            <a:r>
              <a:rPr lang="en-US" sz="2400" dirty="0" smtClean="0">
                <a:solidFill>
                  <a:srgbClr val="FFFF00"/>
                </a:solidFill>
                <a:latin typeface="Times New Roman" charset="0"/>
                <a:ea typeface="Times New Roman" charset="0"/>
                <a:cs typeface="Times New Roman" charset="0"/>
              </a:rPr>
              <a:t>– the final consummation</a:t>
            </a:r>
            <a:br>
              <a:rPr lang="en-US" sz="2400" dirty="0" smtClean="0">
                <a:solidFill>
                  <a:srgbClr val="FFFF00"/>
                </a:solidFill>
                <a:latin typeface="Times New Roman" charset="0"/>
                <a:ea typeface="Times New Roman" charset="0"/>
                <a:cs typeface="Times New Roman" charset="0"/>
              </a:rPr>
            </a:br>
            <a:r>
              <a:rPr lang="en-US" sz="2400" dirty="0" smtClean="0">
                <a:solidFill>
                  <a:srgbClr val="FFFF00"/>
                </a:solidFill>
                <a:latin typeface="Times New Roman" charset="0"/>
                <a:ea typeface="Times New Roman" charset="0"/>
                <a:cs typeface="Times New Roman" charset="0"/>
              </a:rPr>
              <a:t>(all the </a:t>
            </a:r>
            <a:r>
              <a:rPr lang="en-US" sz="2400" b="1" u="sng" dirty="0" smtClean="0">
                <a:solidFill>
                  <a:srgbClr val="FFFF00"/>
                </a:solidFill>
                <a:latin typeface="Times New Roman" charset="0"/>
                <a:ea typeface="Times New Roman" charset="0"/>
                <a:cs typeface="Times New Roman" charset="0"/>
              </a:rPr>
              <a:t>redeemed</a:t>
            </a:r>
            <a:r>
              <a:rPr lang="en-US" sz="2400" dirty="0" smtClean="0">
                <a:solidFill>
                  <a:srgbClr val="FFFF00"/>
                </a:solidFill>
                <a:latin typeface="Times New Roman" charset="0"/>
                <a:ea typeface="Times New Roman" charset="0"/>
                <a:cs typeface="Times New Roman" charset="0"/>
              </a:rPr>
              <a:t> gathered unto Christ)</a:t>
            </a:r>
            <a:endParaRPr lang="en-US" sz="2400" dirty="0">
              <a:solidFill>
                <a:srgbClr val="FFFF00"/>
              </a:solidFill>
              <a:latin typeface="Times New Roman" charset="0"/>
              <a:ea typeface="Times New Roman" charset="0"/>
              <a:cs typeface="Times New Roman" charset="0"/>
            </a:endParaRPr>
          </a:p>
        </p:txBody>
      </p:sp>
      <p:sp>
        <p:nvSpPr>
          <p:cNvPr id="12" name="TextBox 11"/>
          <p:cNvSpPr txBox="1"/>
          <p:nvPr/>
        </p:nvSpPr>
        <p:spPr>
          <a:xfrm>
            <a:off x="621598" y="1705372"/>
            <a:ext cx="8501943" cy="1708160"/>
          </a:xfrm>
          <a:prstGeom prst="rect">
            <a:avLst/>
          </a:prstGeom>
          <a:noFill/>
        </p:spPr>
        <p:txBody>
          <a:bodyPr wrap="square" rtlCol="0">
            <a:spAutoFit/>
          </a:bodyPr>
          <a:lstStyle/>
          <a:p>
            <a:pPr marL="457200" indent="-457200">
              <a:buFont typeface="+mj-lt"/>
              <a:buAutoNum type="arabicPeriod"/>
            </a:pPr>
            <a:r>
              <a:rPr lang="en-US" sz="2100" spc="120" dirty="0" smtClean="0">
                <a:solidFill>
                  <a:schemeClr val="bg1"/>
                </a:solidFill>
                <a:latin typeface="Times New Roman"/>
                <a:cs typeface="Times New Roman"/>
              </a:rPr>
              <a:t>Virgins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symbolic of sincere and pure devotion to Christ</a:t>
            </a:r>
          </a:p>
          <a:p>
            <a:pPr marL="457200" indent="-457200">
              <a:buFont typeface="+mj-lt"/>
              <a:buAutoNum type="arabicPeriod"/>
            </a:pPr>
            <a:r>
              <a:rPr lang="en-US" sz="2100" spc="120" dirty="0" smtClean="0">
                <a:solidFill>
                  <a:schemeClr val="bg1"/>
                </a:solidFill>
                <a:latin typeface="Times New Roman"/>
                <a:cs typeface="Times New Roman"/>
              </a:rPr>
              <a:t>Faithful disciples who follow Jesus (Commitment)</a:t>
            </a:r>
          </a:p>
          <a:p>
            <a:pPr marL="457200" indent="-457200">
              <a:buFont typeface="+mj-lt"/>
              <a:buAutoNum type="arabicPeriod"/>
            </a:pPr>
            <a:r>
              <a:rPr lang="en-US" sz="2100" spc="120" dirty="0" smtClean="0">
                <a:solidFill>
                  <a:schemeClr val="bg1"/>
                </a:solidFill>
                <a:latin typeface="Times New Roman"/>
                <a:cs typeface="Times New Roman"/>
              </a:rPr>
              <a:t>Firstfruits – Pure and holy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God gets the first and the best</a:t>
            </a:r>
          </a:p>
          <a:p>
            <a:pPr marL="457200" indent="-457200">
              <a:buFont typeface="+mj-lt"/>
              <a:buAutoNum type="arabicPeriod"/>
            </a:pPr>
            <a:r>
              <a:rPr lang="en-US" sz="2100" spc="120" dirty="0" smtClean="0">
                <a:solidFill>
                  <a:schemeClr val="bg1"/>
                </a:solidFill>
                <a:latin typeface="Times New Roman"/>
                <a:cs typeface="Times New Roman"/>
              </a:rPr>
              <a:t>No lie – Truthful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faithful witnesses</a:t>
            </a:r>
          </a:p>
          <a:p>
            <a:pPr marL="457200" indent="-457200">
              <a:buFont typeface="+mj-lt"/>
              <a:buAutoNum type="arabicPeriod"/>
            </a:pPr>
            <a:r>
              <a:rPr lang="en-US" sz="2100" spc="120" dirty="0" smtClean="0">
                <a:solidFill>
                  <a:schemeClr val="bg1"/>
                </a:solidFill>
                <a:latin typeface="Times New Roman"/>
                <a:cs typeface="Times New Roman"/>
              </a:rPr>
              <a:t>Blameless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by the blood of Jesus</a:t>
            </a:r>
            <a:endParaRPr lang="en-US" sz="2100" spc="120" dirty="0" smtClean="0">
              <a:solidFill>
                <a:schemeClr val="bg1"/>
              </a:solidFill>
              <a:latin typeface="Times New Roman"/>
              <a:cs typeface="Times New Roman"/>
            </a:endParaRPr>
          </a:p>
        </p:txBody>
      </p:sp>
    </p:spTree>
    <p:extLst>
      <p:ext uri="{BB962C8B-B14F-4D97-AF65-F5344CB8AC3E}">
        <p14:creationId xmlns:p14="http://schemas.microsoft.com/office/powerpoint/2010/main" val="938221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4031873"/>
          </a:xfrm>
          <a:prstGeom prst="rect">
            <a:avLst/>
          </a:prstGeom>
          <a:noFill/>
          <a:ln w="9525">
            <a:noFill/>
            <a:miter lim="800000"/>
            <a:headEnd/>
            <a:tailEnd/>
          </a:ln>
        </p:spPr>
        <p:txBody>
          <a:bodyPr wrap="square">
            <a:prstTxWarp prst="textNoShape">
              <a:avLst/>
            </a:prstTxWarp>
            <a:spAutoFit/>
          </a:bodyPr>
          <a:lstStyle/>
          <a:p>
            <a:pPr>
              <a:spcAft>
                <a:spcPts val="0"/>
              </a:spcAft>
            </a:pPr>
            <a:r>
              <a:rPr lang="en-AU" sz="3200" b="1" baseline="30000">
                <a:solidFill>
                  <a:schemeClr val="bg1"/>
                </a:solidFill>
                <a:latin typeface="Comic Sans MS" charset="0"/>
                <a:ea typeface="Arial" charset="0"/>
                <a:cs typeface="Arial" charset="0"/>
              </a:rPr>
              <a:t>6 </a:t>
            </a:r>
            <a:r>
              <a:rPr lang="en-AU" sz="3200">
                <a:solidFill>
                  <a:schemeClr val="bg1"/>
                </a:solidFill>
                <a:latin typeface="Comic Sans MS" charset="0"/>
                <a:ea typeface="Arial" charset="0"/>
                <a:cs typeface="Times New Roman" charset="0"/>
              </a:rPr>
              <a:t>Then I saw another angel flying directly overhead, with an eternal gospel to proclaim to those who dwell on earth, to every nation and tribe and language and people.  </a:t>
            </a:r>
            <a:r>
              <a:rPr lang="en-AU" sz="3200" b="1" baseline="30000" dirty="0">
                <a:solidFill>
                  <a:schemeClr val="bg1"/>
                </a:solidFill>
                <a:latin typeface="Comic Sans MS" charset="0"/>
                <a:ea typeface="Arial" charset="0"/>
                <a:cs typeface="Arial" charset="0"/>
              </a:rPr>
              <a:t>7 </a:t>
            </a:r>
            <a:r>
              <a:rPr lang="en-AU" sz="3200" dirty="0">
                <a:solidFill>
                  <a:schemeClr val="bg1"/>
                </a:solidFill>
                <a:latin typeface="Comic Sans MS" charset="0"/>
                <a:ea typeface="Arial" charset="0"/>
                <a:cs typeface="Times New Roman" charset="0"/>
              </a:rPr>
              <a:t>And he said with a loud voice, “Fear God and give him glory, because the hour of his judgment has come, and worship him who made heaven and earth, the sea and the springs of water.”</a:t>
            </a:r>
            <a:endParaRPr lang="en-GB" sz="2800" dirty="0">
              <a:solidFill>
                <a:schemeClr val="bg1"/>
              </a:solidFill>
              <a:effectLst/>
              <a:latin typeface="Calibri" charset="0"/>
              <a:ea typeface="Arial" charset="0"/>
              <a:cs typeface="Times New Roman" charset="0"/>
            </a:endParaRPr>
          </a:p>
        </p:txBody>
      </p:sp>
    </p:spTree>
    <p:extLst>
      <p:ext uri="{BB962C8B-B14F-4D97-AF65-F5344CB8AC3E}">
        <p14:creationId xmlns:p14="http://schemas.microsoft.com/office/powerpoint/2010/main" val="991352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69" y="0"/>
            <a:ext cx="2547007" cy="461665"/>
          </a:xfrm>
          <a:prstGeom prst="rect">
            <a:avLst/>
          </a:prstGeom>
        </p:spPr>
        <p:txBody>
          <a:bodyPr wrap="square">
            <a:spAutoFit/>
          </a:bodyPr>
          <a:lstStyle/>
          <a:p>
            <a:pPr marL="7938"/>
            <a:r>
              <a:rPr lang="en-US" sz="2400" dirty="0" smtClean="0">
                <a:solidFill>
                  <a:srgbClr val="FFFF00"/>
                </a:solidFill>
                <a:latin typeface="Times New Roman" charset="0"/>
                <a:ea typeface="Times New Roman" charset="0"/>
                <a:cs typeface="Times New Roman" charset="0"/>
              </a:rPr>
              <a:t>A ‘flash-forward’</a:t>
            </a:r>
            <a:endParaRPr lang="en-US" sz="2400" dirty="0">
              <a:solidFill>
                <a:srgbClr val="FFFF00"/>
              </a:solidFill>
              <a:latin typeface="Times New Roman" charset="0"/>
              <a:ea typeface="Times New Roman" charset="0"/>
              <a:cs typeface="Times New Roman" charset="0"/>
            </a:endParaRPr>
          </a:p>
        </p:txBody>
      </p:sp>
      <p:sp>
        <p:nvSpPr>
          <p:cNvPr id="8" name="TextBox 7"/>
          <p:cNvSpPr txBox="1"/>
          <p:nvPr/>
        </p:nvSpPr>
        <p:spPr>
          <a:xfrm>
            <a:off x="10828" y="712150"/>
            <a:ext cx="8501943" cy="1061829"/>
          </a:xfrm>
          <a:prstGeom prst="rect">
            <a:avLst/>
          </a:prstGeom>
          <a:noFill/>
        </p:spPr>
        <p:txBody>
          <a:bodyPr wrap="square" rtlCol="0">
            <a:spAutoFit/>
          </a:bodyPr>
          <a:lstStyle/>
          <a:p>
            <a:pPr marL="342900" indent="-342900">
              <a:buFont typeface="Arial" charset="0"/>
              <a:buChar char="•"/>
            </a:pPr>
            <a:r>
              <a:rPr lang="en-US" sz="2100" spc="120" dirty="0" smtClean="0">
                <a:solidFill>
                  <a:schemeClr val="bg1"/>
                </a:solidFill>
                <a:latin typeface="Times New Roman"/>
                <a:cs typeface="Times New Roman"/>
              </a:rPr>
              <a:t>144 000 = the whole people of God (and lots of them)</a:t>
            </a:r>
          </a:p>
          <a:p>
            <a:pPr marL="342900" indent="-342900">
              <a:buFont typeface="Arial" charset="0"/>
              <a:buChar char="•"/>
            </a:pPr>
            <a:r>
              <a:rPr lang="en-US" sz="2100" spc="120" dirty="0" smtClean="0">
                <a:solidFill>
                  <a:schemeClr val="bg1"/>
                </a:solidFill>
                <a:latin typeface="Times New Roman"/>
                <a:cs typeface="Times New Roman"/>
              </a:rPr>
              <a:t>Those who have been ‘sealed by God’ are now with Jesus.</a:t>
            </a:r>
            <a:br>
              <a:rPr lang="en-US" sz="2100" spc="120" dirty="0" smtClean="0">
                <a:solidFill>
                  <a:schemeClr val="bg1"/>
                </a:solidFill>
                <a:latin typeface="Times New Roman"/>
                <a:cs typeface="Times New Roman"/>
              </a:rPr>
            </a:br>
            <a:r>
              <a:rPr lang="en-US" sz="2100" spc="120" dirty="0" smtClean="0">
                <a:solidFill>
                  <a:schemeClr val="bg1"/>
                </a:solidFill>
                <a:latin typeface="Times New Roman"/>
                <a:cs typeface="Times New Roman"/>
              </a:rPr>
              <a:t>None are missing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not even those who have been killed</a:t>
            </a:r>
          </a:p>
        </p:txBody>
      </p:sp>
      <p:sp>
        <p:nvSpPr>
          <p:cNvPr id="10" name="Rectangle 9"/>
          <p:cNvSpPr/>
          <p:nvPr/>
        </p:nvSpPr>
        <p:spPr>
          <a:xfrm>
            <a:off x="2411760" y="0"/>
            <a:ext cx="6711781" cy="830997"/>
          </a:xfrm>
          <a:prstGeom prst="rect">
            <a:avLst/>
          </a:prstGeom>
        </p:spPr>
        <p:txBody>
          <a:bodyPr wrap="square">
            <a:spAutoFit/>
          </a:bodyPr>
          <a:lstStyle/>
          <a:p>
            <a:pPr marL="7938"/>
            <a:r>
              <a:rPr lang="en-US" sz="2400" dirty="0" smtClean="0">
                <a:solidFill>
                  <a:srgbClr val="FFFF00"/>
                </a:solidFill>
                <a:latin typeface="Times New Roman" charset="0"/>
                <a:ea typeface="Times New Roman" charset="0"/>
                <a:cs typeface="Times New Roman" charset="0"/>
              </a:rPr>
              <a:t>– the final consummation</a:t>
            </a:r>
            <a:br>
              <a:rPr lang="en-US" sz="2400" dirty="0" smtClean="0">
                <a:solidFill>
                  <a:srgbClr val="FFFF00"/>
                </a:solidFill>
                <a:latin typeface="Times New Roman" charset="0"/>
                <a:ea typeface="Times New Roman" charset="0"/>
                <a:cs typeface="Times New Roman" charset="0"/>
              </a:rPr>
            </a:br>
            <a:r>
              <a:rPr lang="en-US" sz="2400" dirty="0" smtClean="0">
                <a:solidFill>
                  <a:srgbClr val="FFFF00"/>
                </a:solidFill>
                <a:latin typeface="Times New Roman" charset="0"/>
                <a:ea typeface="Times New Roman" charset="0"/>
                <a:cs typeface="Times New Roman" charset="0"/>
              </a:rPr>
              <a:t>(all the </a:t>
            </a:r>
            <a:r>
              <a:rPr lang="en-US" sz="2400" b="1" u="sng" dirty="0" smtClean="0">
                <a:solidFill>
                  <a:srgbClr val="FFFF00"/>
                </a:solidFill>
                <a:latin typeface="Times New Roman" charset="0"/>
                <a:ea typeface="Times New Roman" charset="0"/>
                <a:cs typeface="Times New Roman" charset="0"/>
              </a:rPr>
              <a:t>redeemed</a:t>
            </a:r>
            <a:r>
              <a:rPr lang="en-US" sz="2400" dirty="0" smtClean="0">
                <a:solidFill>
                  <a:srgbClr val="FFFF00"/>
                </a:solidFill>
                <a:latin typeface="Times New Roman" charset="0"/>
                <a:ea typeface="Times New Roman" charset="0"/>
                <a:cs typeface="Times New Roman" charset="0"/>
              </a:rPr>
              <a:t> gathered unto Christ)</a:t>
            </a:r>
            <a:endParaRPr lang="en-US" sz="2400" dirty="0">
              <a:solidFill>
                <a:srgbClr val="FFFF00"/>
              </a:solidFill>
              <a:latin typeface="Times New Roman" charset="0"/>
              <a:ea typeface="Times New Roman" charset="0"/>
              <a:cs typeface="Times New Roman" charset="0"/>
            </a:endParaRPr>
          </a:p>
        </p:txBody>
      </p:sp>
      <p:sp>
        <p:nvSpPr>
          <p:cNvPr id="12" name="TextBox 11"/>
          <p:cNvSpPr txBox="1"/>
          <p:nvPr/>
        </p:nvSpPr>
        <p:spPr>
          <a:xfrm>
            <a:off x="621598" y="1705372"/>
            <a:ext cx="8501943" cy="1708160"/>
          </a:xfrm>
          <a:prstGeom prst="rect">
            <a:avLst/>
          </a:prstGeom>
          <a:noFill/>
        </p:spPr>
        <p:txBody>
          <a:bodyPr wrap="square" rtlCol="0">
            <a:spAutoFit/>
          </a:bodyPr>
          <a:lstStyle/>
          <a:p>
            <a:pPr marL="457200" indent="-457200">
              <a:buFont typeface="+mj-lt"/>
              <a:buAutoNum type="arabicPeriod"/>
            </a:pPr>
            <a:r>
              <a:rPr lang="en-US" sz="2100" spc="120" dirty="0" smtClean="0">
                <a:solidFill>
                  <a:schemeClr val="bg1"/>
                </a:solidFill>
                <a:latin typeface="Times New Roman"/>
                <a:cs typeface="Times New Roman"/>
              </a:rPr>
              <a:t>Virgins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symbolic of sincere and pure devotion to Christ</a:t>
            </a:r>
          </a:p>
          <a:p>
            <a:pPr marL="457200" indent="-457200">
              <a:buFont typeface="+mj-lt"/>
              <a:buAutoNum type="arabicPeriod"/>
            </a:pPr>
            <a:r>
              <a:rPr lang="en-US" sz="2100" spc="120" dirty="0" smtClean="0">
                <a:solidFill>
                  <a:schemeClr val="bg1"/>
                </a:solidFill>
                <a:latin typeface="Times New Roman"/>
                <a:cs typeface="Times New Roman"/>
              </a:rPr>
              <a:t>Faithful disciples who follow Jesus (Commitment)</a:t>
            </a:r>
          </a:p>
          <a:p>
            <a:pPr marL="457200" indent="-457200">
              <a:buFont typeface="+mj-lt"/>
              <a:buAutoNum type="arabicPeriod"/>
            </a:pPr>
            <a:r>
              <a:rPr lang="en-US" sz="2100" spc="120" dirty="0" smtClean="0">
                <a:solidFill>
                  <a:schemeClr val="bg1"/>
                </a:solidFill>
                <a:latin typeface="Times New Roman"/>
                <a:cs typeface="Times New Roman"/>
              </a:rPr>
              <a:t>Firstfruits – Pure and holy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God gets the first and the best</a:t>
            </a:r>
          </a:p>
          <a:p>
            <a:pPr marL="457200" indent="-457200">
              <a:buFont typeface="+mj-lt"/>
              <a:buAutoNum type="arabicPeriod"/>
            </a:pPr>
            <a:r>
              <a:rPr lang="en-US" sz="2100" spc="120" dirty="0" smtClean="0">
                <a:solidFill>
                  <a:schemeClr val="bg1"/>
                </a:solidFill>
                <a:latin typeface="Times New Roman"/>
                <a:cs typeface="Times New Roman"/>
              </a:rPr>
              <a:t>No lie – Truthful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faithful witnesses</a:t>
            </a:r>
          </a:p>
          <a:p>
            <a:pPr marL="457200" indent="-457200">
              <a:buFont typeface="+mj-lt"/>
              <a:buAutoNum type="arabicPeriod"/>
            </a:pPr>
            <a:r>
              <a:rPr lang="en-US" sz="2100" spc="120" dirty="0" smtClean="0">
                <a:solidFill>
                  <a:schemeClr val="bg1"/>
                </a:solidFill>
                <a:latin typeface="Times New Roman"/>
                <a:cs typeface="Times New Roman"/>
              </a:rPr>
              <a:t>Blameless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by the blood of Jesus</a:t>
            </a:r>
            <a:endParaRPr lang="en-US" sz="2100" spc="120" dirty="0" smtClean="0">
              <a:solidFill>
                <a:schemeClr val="bg1"/>
              </a:solidFill>
              <a:latin typeface="Times New Roman"/>
              <a:cs typeface="Times New Roman"/>
            </a:endParaRPr>
          </a:p>
        </p:txBody>
      </p:sp>
      <p:sp>
        <p:nvSpPr>
          <p:cNvPr id="6" name="Rectangle 5"/>
          <p:cNvSpPr/>
          <p:nvPr/>
        </p:nvSpPr>
        <p:spPr>
          <a:xfrm>
            <a:off x="13120" y="3361556"/>
            <a:ext cx="9130880" cy="461665"/>
          </a:xfrm>
          <a:prstGeom prst="rect">
            <a:avLst/>
          </a:prstGeom>
        </p:spPr>
        <p:txBody>
          <a:bodyPr wrap="square">
            <a:spAutoFit/>
          </a:bodyPr>
          <a:lstStyle/>
          <a:p>
            <a:pPr marL="7938"/>
            <a:r>
              <a:rPr lang="en-US" sz="2400" dirty="0" smtClean="0">
                <a:solidFill>
                  <a:srgbClr val="FFFF00"/>
                </a:solidFill>
                <a:latin typeface="Times New Roman" charset="0"/>
                <a:ea typeface="Times New Roman" charset="0"/>
                <a:cs typeface="Times New Roman" charset="0"/>
              </a:rPr>
              <a:t>The Judgment of God </a:t>
            </a:r>
            <a:r>
              <a:rPr lang="mr-IN" sz="2400" dirty="0" smtClean="0">
                <a:solidFill>
                  <a:srgbClr val="FFFF00"/>
                </a:solidFill>
                <a:latin typeface="Times New Roman" charset="0"/>
                <a:ea typeface="Times New Roman" charset="0"/>
                <a:cs typeface="Times New Roman" charset="0"/>
              </a:rPr>
              <a:t>–</a:t>
            </a:r>
            <a:r>
              <a:rPr lang="en-US" sz="2400" dirty="0" smtClean="0">
                <a:solidFill>
                  <a:srgbClr val="FFFF00"/>
                </a:solidFill>
                <a:latin typeface="Times New Roman" charset="0"/>
                <a:ea typeface="Times New Roman" charset="0"/>
                <a:cs typeface="Times New Roman" charset="0"/>
              </a:rPr>
              <a:t> </a:t>
            </a:r>
            <a:r>
              <a:rPr lang="en-US" sz="2000" dirty="0" smtClean="0">
                <a:solidFill>
                  <a:srgbClr val="FFFF00"/>
                </a:solidFill>
                <a:latin typeface="Times New Roman" charset="0"/>
                <a:ea typeface="Times New Roman" charset="0"/>
                <a:cs typeface="Times New Roman" charset="0"/>
              </a:rPr>
              <a:t>(more detail building on the 3 woes from Chapter 9)</a:t>
            </a:r>
            <a:endParaRPr lang="en-US" sz="2400" dirty="0">
              <a:solidFill>
                <a:srgbClr val="FFFF00"/>
              </a:solidFill>
              <a:latin typeface="Times New Roman" charset="0"/>
              <a:ea typeface="Times New Roman" charset="0"/>
              <a:cs typeface="Times New Roman" charset="0"/>
            </a:endParaRPr>
          </a:p>
        </p:txBody>
      </p:sp>
      <p:sp>
        <p:nvSpPr>
          <p:cNvPr id="7" name="TextBox 6"/>
          <p:cNvSpPr txBox="1"/>
          <p:nvPr/>
        </p:nvSpPr>
        <p:spPr>
          <a:xfrm>
            <a:off x="35496" y="3721596"/>
            <a:ext cx="8501943" cy="1061829"/>
          </a:xfrm>
          <a:prstGeom prst="rect">
            <a:avLst/>
          </a:prstGeom>
          <a:noFill/>
        </p:spPr>
        <p:txBody>
          <a:bodyPr wrap="square" rtlCol="0">
            <a:spAutoFit/>
          </a:bodyPr>
          <a:lstStyle/>
          <a:p>
            <a:pPr marL="342900" indent="-342900">
              <a:buFont typeface="Arial" charset="0"/>
              <a:buChar char="•"/>
            </a:pPr>
            <a:r>
              <a:rPr lang="en-US" sz="2100" spc="120" dirty="0" smtClean="0">
                <a:solidFill>
                  <a:schemeClr val="bg1"/>
                </a:solidFill>
                <a:latin typeface="Times New Roman"/>
                <a:cs typeface="Times New Roman"/>
              </a:rPr>
              <a:t>The eternal Gospel (Good news) coming through the air</a:t>
            </a:r>
          </a:p>
          <a:p>
            <a:pPr marL="342900" indent="-342900">
              <a:buFont typeface="Arial" charset="0"/>
              <a:buChar char="•"/>
            </a:pPr>
            <a:r>
              <a:rPr lang="en-US" sz="2100" spc="120" dirty="0" smtClean="0">
                <a:solidFill>
                  <a:schemeClr val="bg1"/>
                </a:solidFill>
                <a:latin typeface="Times New Roman"/>
                <a:cs typeface="Times New Roman"/>
              </a:rPr>
              <a:t>Fear God;  Give Him Glory;  Worship as Creator</a:t>
            </a:r>
            <a:br>
              <a:rPr lang="en-US" sz="2100" spc="120" dirty="0" smtClean="0">
                <a:solidFill>
                  <a:schemeClr val="bg1"/>
                </a:solidFill>
                <a:latin typeface="Times New Roman"/>
                <a:cs typeface="Times New Roman"/>
              </a:rPr>
            </a:br>
            <a:r>
              <a:rPr lang="en-US" sz="2100" b="1" spc="120" dirty="0" smtClean="0">
                <a:solidFill>
                  <a:schemeClr val="bg1"/>
                </a:solidFill>
                <a:latin typeface="Times New Roman"/>
                <a:cs typeface="Times New Roman"/>
              </a:rPr>
              <a:t>Because the hour of His judgment has come.</a:t>
            </a:r>
            <a:endParaRPr lang="en-US" sz="2100" spc="120" dirty="0" smtClean="0">
              <a:solidFill>
                <a:schemeClr val="bg1"/>
              </a:solidFill>
              <a:latin typeface="Times New Roman"/>
              <a:cs typeface="Times New Roman"/>
            </a:endParaRPr>
          </a:p>
        </p:txBody>
      </p:sp>
    </p:spTree>
    <p:extLst>
      <p:ext uri="{BB962C8B-B14F-4D97-AF65-F5344CB8AC3E}">
        <p14:creationId xmlns:p14="http://schemas.microsoft.com/office/powerpoint/2010/main" val="515682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2323200"/>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0"/>
              </a:spcAft>
            </a:pPr>
            <a:r>
              <a:rPr lang="en-AU" sz="3200" b="1" baseline="30000">
                <a:solidFill>
                  <a:schemeClr val="bg1"/>
                </a:solidFill>
                <a:latin typeface="Comic Sans MS" charset="0"/>
                <a:ea typeface="Arial" charset="0"/>
                <a:cs typeface="Arial" charset="0"/>
              </a:rPr>
              <a:t>8 </a:t>
            </a:r>
            <a:r>
              <a:rPr lang="en-AU" sz="3200">
                <a:solidFill>
                  <a:schemeClr val="bg1"/>
                </a:solidFill>
                <a:latin typeface="Comic Sans MS" charset="0"/>
                <a:ea typeface="Arial" charset="0"/>
                <a:cs typeface="Times New Roman" charset="0"/>
              </a:rPr>
              <a:t>Another angel, a second, followed, saying, “Fallen, fallen is Babylon the great, she who made all nations drink the wine of the passion of her sexual immorality.” </a:t>
            </a:r>
            <a:endParaRPr lang="en-GB" sz="2800" dirty="0">
              <a:solidFill>
                <a:schemeClr val="bg1"/>
              </a:solidFill>
              <a:effectLst/>
              <a:latin typeface="Calibri" charset="0"/>
              <a:ea typeface="Arial" charset="0"/>
              <a:cs typeface="Times New Roman" charset="0"/>
            </a:endParaRPr>
          </a:p>
        </p:txBody>
      </p:sp>
      <p:sp>
        <p:nvSpPr>
          <p:cNvPr id="4" name="Rectangle 3"/>
          <p:cNvSpPr/>
          <p:nvPr/>
        </p:nvSpPr>
        <p:spPr>
          <a:xfrm>
            <a:off x="13120" y="3361556"/>
            <a:ext cx="9130880" cy="954107"/>
          </a:xfrm>
          <a:prstGeom prst="rect">
            <a:avLst/>
          </a:prstGeom>
        </p:spPr>
        <p:txBody>
          <a:bodyPr wrap="square">
            <a:spAutoFit/>
          </a:bodyPr>
          <a:lstStyle/>
          <a:p>
            <a:pPr marL="7938"/>
            <a:r>
              <a:rPr lang="en-US" sz="2800" dirty="0" smtClean="0">
                <a:solidFill>
                  <a:srgbClr val="FFFF00"/>
                </a:solidFill>
                <a:latin typeface="Times New Roman" charset="0"/>
                <a:ea typeface="Times New Roman" charset="0"/>
                <a:cs typeface="Times New Roman" charset="0"/>
              </a:rPr>
              <a:t>Babylon </a:t>
            </a:r>
            <a:r>
              <a:rPr lang="mr-IN" sz="2800" dirty="0" smtClean="0">
                <a:solidFill>
                  <a:srgbClr val="FFFF00"/>
                </a:solidFill>
                <a:latin typeface="Times New Roman" charset="0"/>
                <a:ea typeface="Times New Roman" charset="0"/>
                <a:cs typeface="Times New Roman" charset="0"/>
              </a:rPr>
              <a:t>–</a:t>
            </a:r>
            <a:r>
              <a:rPr lang="en-US" sz="2800" dirty="0" smtClean="0">
                <a:solidFill>
                  <a:srgbClr val="FFFF00"/>
                </a:solidFill>
                <a:latin typeface="Times New Roman" charset="0"/>
                <a:ea typeface="Times New Roman" charset="0"/>
                <a:cs typeface="Times New Roman" charset="0"/>
              </a:rPr>
              <a:t> a symbol of immorality,  greed, indulgence,  corruption,  worldliness</a:t>
            </a:r>
            <a:endParaRPr lang="en-US" sz="2800" dirty="0">
              <a:solidFill>
                <a:srgbClr val="FFFF00"/>
              </a:solidFill>
              <a:latin typeface="Times New Roman" charset="0"/>
              <a:ea typeface="Times New Roman" charset="0"/>
              <a:cs typeface="Times New Roman" charset="0"/>
            </a:endParaRPr>
          </a:p>
        </p:txBody>
      </p:sp>
    </p:spTree>
    <p:extLst>
      <p:ext uri="{BB962C8B-B14F-4D97-AF65-F5344CB8AC3E}">
        <p14:creationId xmlns:p14="http://schemas.microsoft.com/office/powerpoint/2010/main" val="259165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729261"/>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0"/>
              </a:spcAft>
            </a:pPr>
            <a:r>
              <a:rPr lang="en-AU" sz="2200" b="1" baseline="30000" dirty="0">
                <a:solidFill>
                  <a:schemeClr val="bg1"/>
                </a:solidFill>
                <a:latin typeface="Comic Sans MS" charset="0"/>
                <a:ea typeface="Arial" charset="0"/>
                <a:cs typeface="Arial" charset="0"/>
              </a:rPr>
              <a:t>9 </a:t>
            </a:r>
            <a:r>
              <a:rPr lang="en-AU" sz="2200" dirty="0">
                <a:solidFill>
                  <a:schemeClr val="bg1"/>
                </a:solidFill>
                <a:latin typeface="Comic Sans MS" charset="0"/>
                <a:ea typeface="Arial" charset="0"/>
                <a:cs typeface="Times New Roman" charset="0"/>
              </a:rPr>
              <a:t>And another angel, a third, followed them, saying with a loud voice, “If anyone worships the beast and its image and receives a mark on his forehead or on his hand, </a:t>
            </a:r>
            <a:r>
              <a:rPr lang="en-AU" sz="2200" b="1" baseline="30000" dirty="0">
                <a:solidFill>
                  <a:schemeClr val="bg1"/>
                </a:solidFill>
                <a:latin typeface="Comic Sans MS" charset="0"/>
                <a:ea typeface="Arial" charset="0"/>
                <a:cs typeface="Arial" charset="0"/>
              </a:rPr>
              <a:t>10 </a:t>
            </a:r>
            <a:r>
              <a:rPr lang="en-AU" sz="2200" dirty="0">
                <a:solidFill>
                  <a:schemeClr val="bg1"/>
                </a:solidFill>
                <a:latin typeface="Comic Sans MS" charset="0"/>
                <a:ea typeface="Arial" charset="0"/>
                <a:cs typeface="Times New Roman" charset="0"/>
              </a:rPr>
              <a:t>he also will drink the wine of God’s wrath, poured full strength into the cup of his anger, and he will be tormented with fire and sulphur in the presence of the holy angels and in the presence of the Lamb.  </a:t>
            </a:r>
            <a:r>
              <a:rPr lang="en-AU" sz="2200" b="1" baseline="30000" dirty="0">
                <a:solidFill>
                  <a:schemeClr val="bg1"/>
                </a:solidFill>
                <a:latin typeface="Comic Sans MS" charset="0"/>
                <a:ea typeface="Arial" charset="0"/>
                <a:cs typeface="Arial" charset="0"/>
              </a:rPr>
              <a:t>11 </a:t>
            </a:r>
            <a:r>
              <a:rPr lang="en-AU" sz="2200" dirty="0">
                <a:solidFill>
                  <a:schemeClr val="bg1"/>
                </a:solidFill>
                <a:latin typeface="Comic Sans MS" charset="0"/>
                <a:ea typeface="Arial" charset="0"/>
                <a:cs typeface="Times New Roman" charset="0"/>
              </a:rPr>
              <a:t>And the smoke of their torment goes up forever and ever, and they have no rest, day or night, these worshipers of the beast and its image, and whoever receives the mark of its name.” </a:t>
            </a:r>
            <a:endParaRPr lang="en-GB" sz="2200" dirty="0">
              <a:solidFill>
                <a:schemeClr val="bg1"/>
              </a:solidFill>
              <a:latin typeface="Calibri" charset="0"/>
              <a:ea typeface="Arial" charset="0"/>
              <a:cs typeface="Times New Roman" charset="0"/>
            </a:endParaRPr>
          </a:p>
          <a:p>
            <a:pPr indent="152400">
              <a:lnSpc>
                <a:spcPct val="115000"/>
              </a:lnSpc>
              <a:spcAft>
                <a:spcPts val="0"/>
              </a:spcAft>
            </a:pPr>
            <a:r>
              <a:rPr lang="en-AU" sz="2200" b="1" baseline="30000" dirty="0">
                <a:solidFill>
                  <a:schemeClr val="bg1"/>
                </a:solidFill>
                <a:latin typeface="Comic Sans MS" charset="0"/>
                <a:ea typeface="Arial" charset="0"/>
                <a:cs typeface="Arial" charset="0"/>
              </a:rPr>
              <a:t>12 </a:t>
            </a:r>
            <a:r>
              <a:rPr lang="en-AU" sz="2200" dirty="0">
                <a:solidFill>
                  <a:schemeClr val="bg1"/>
                </a:solidFill>
                <a:latin typeface="Comic Sans MS" charset="0"/>
                <a:ea typeface="Arial" charset="0"/>
                <a:cs typeface="Times New Roman" charset="0"/>
              </a:rPr>
              <a:t>Here is a call for the endurance of the saints, those who keep the commandments of God and their faith in Jesus. </a:t>
            </a:r>
            <a:endParaRPr lang="en-GB" sz="2200" dirty="0">
              <a:solidFill>
                <a:schemeClr val="bg1"/>
              </a:solidFill>
              <a:latin typeface="Calibri" charset="0"/>
              <a:ea typeface="Arial" charset="0"/>
              <a:cs typeface="Times New Roman" charset="0"/>
            </a:endParaRPr>
          </a:p>
          <a:p>
            <a:r>
              <a:rPr lang="en-AU" sz="2200" b="1" baseline="30000" dirty="0">
                <a:solidFill>
                  <a:schemeClr val="bg1"/>
                </a:solidFill>
                <a:latin typeface="Comic Sans MS" charset="0"/>
                <a:ea typeface="Arial" charset="0"/>
                <a:cs typeface="Arial" charset="0"/>
              </a:rPr>
              <a:t>13 </a:t>
            </a:r>
            <a:r>
              <a:rPr lang="en-AU" sz="2200" dirty="0">
                <a:solidFill>
                  <a:schemeClr val="bg1"/>
                </a:solidFill>
                <a:latin typeface="Comic Sans MS" charset="0"/>
                <a:ea typeface="Arial" charset="0"/>
                <a:cs typeface="Times New Roman" charset="0"/>
              </a:rPr>
              <a:t>And I heard a voice from heaven saying, “Write this: Blessed are the dead who die in the Lord from now on.”  “Blessed indeed,” says the Spirit, “that they may rest from their labours, for their deeds follow them!”</a:t>
            </a:r>
            <a:endParaRPr lang="en-GB" sz="22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2650223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69" y="0"/>
            <a:ext cx="2547007" cy="461665"/>
          </a:xfrm>
          <a:prstGeom prst="rect">
            <a:avLst/>
          </a:prstGeom>
        </p:spPr>
        <p:txBody>
          <a:bodyPr wrap="square">
            <a:spAutoFit/>
          </a:bodyPr>
          <a:lstStyle/>
          <a:p>
            <a:pPr marL="7938"/>
            <a:r>
              <a:rPr lang="en-US" sz="2400" dirty="0" smtClean="0">
                <a:solidFill>
                  <a:srgbClr val="FFFF00"/>
                </a:solidFill>
                <a:latin typeface="Times New Roman" charset="0"/>
                <a:ea typeface="Times New Roman" charset="0"/>
                <a:cs typeface="Times New Roman" charset="0"/>
              </a:rPr>
              <a:t>A ‘flash-forward’</a:t>
            </a:r>
            <a:endParaRPr lang="en-US" sz="2400" dirty="0">
              <a:solidFill>
                <a:srgbClr val="FFFF00"/>
              </a:solidFill>
              <a:latin typeface="Times New Roman" charset="0"/>
              <a:ea typeface="Times New Roman" charset="0"/>
              <a:cs typeface="Times New Roman" charset="0"/>
            </a:endParaRPr>
          </a:p>
        </p:txBody>
      </p:sp>
      <p:sp>
        <p:nvSpPr>
          <p:cNvPr id="8" name="TextBox 7"/>
          <p:cNvSpPr txBox="1"/>
          <p:nvPr/>
        </p:nvSpPr>
        <p:spPr>
          <a:xfrm>
            <a:off x="10828" y="712150"/>
            <a:ext cx="8501943" cy="1061829"/>
          </a:xfrm>
          <a:prstGeom prst="rect">
            <a:avLst/>
          </a:prstGeom>
          <a:noFill/>
        </p:spPr>
        <p:txBody>
          <a:bodyPr wrap="square" rtlCol="0">
            <a:spAutoFit/>
          </a:bodyPr>
          <a:lstStyle/>
          <a:p>
            <a:pPr marL="342900" indent="-342900">
              <a:buFont typeface="Arial" charset="0"/>
              <a:buChar char="•"/>
            </a:pPr>
            <a:r>
              <a:rPr lang="en-US" sz="2100" spc="120" dirty="0" smtClean="0">
                <a:solidFill>
                  <a:schemeClr val="bg1"/>
                </a:solidFill>
                <a:latin typeface="Times New Roman"/>
                <a:cs typeface="Times New Roman"/>
              </a:rPr>
              <a:t>144 000 = the whole people of God (and lots of them)</a:t>
            </a:r>
          </a:p>
          <a:p>
            <a:pPr marL="342900" indent="-342900">
              <a:buFont typeface="Arial" charset="0"/>
              <a:buChar char="•"/>
            </a:pPr>
            <a:r>
              <a:rPr lang="en-US" sz="2100" spc="120" dirty="0" smtClean="0">
                <a:solidFill>
                  <a:schemeClr val="bg1"/>
                </a:solidFill>
                <a:latin typeface="Times New Roman"/>
                <a:cs typeface="Times New Roman"/>
              </a:rPr>
              <a:t>Those who have been ‘sealed by God’ are now with Jesus.</a:t>
            </a:r>
            <a:br>
              <a:rPr lang="en-US" sz="2100" spc="120" dirty="0" smtClean="0">
                <a:solidFill>
                  <a:schemeClr val="bg1"/>
                </a:solidFill>
                <a:latin typeface="Times New Roman"/>
                <a:cs typeface="Times New Roman"/>
              </a:rPr>
            </a:br>
            <a:r>
              <a:rPr lang="en-US" sz="2100" spc="120" dirty="0" smtClean="0">
                <a:solidFill>
                  <a:schemeClr val="bg1"/>
                </a:solidFill>
                <a:latin typeface="Times New Roman"/>
                <a:cs typeface="Times New Roman"/>
              </a:rPr>
              <a:t>None are missing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not even those who have been killed</a:t>
            </a:r>
          </a:p>
        </p:txBody>
      </p:sp>
      <p:sp>
        <p:nvSpPr>
          <p:cNvPr id="10" name="Rectangle 9"/>
          <p:cNvSpPr/>
          <p:nvPr/>
        </p:nvSpPr>
        <p:spPr>
          <a:xfrm>
            <a:off x="2411760" y="0"/>
            <a:ext cx="6711781" cy="830997"/>
          </a:xfrm>
          <a:prstGeom prst="rect">
            <a:avLst/>
          </a:prstGeom>
        </p:spPr>
        <p:txBody>
          <a:bodyPr wrap="square">
            <a:spAutoFit/>
          </a:bodyPr>
          <a:lstStyle/>
          <a:p>
            <a:pPr marL="7938"/>
            <a:r>
              <a:rPr lang="en-US" sz="2400" dirty="0" smtClean="0">
                <a:solidFill>
                  <a:srgbClr val="FFFF00"/>
                </a:solidFill>
                <a:latin typeface="Times New Roman" charset="0"/>
                <a:ea typeface="Times New Roman" charset="0"/>
                <a:cs typeface="Times New Roman" charset="0"/>
              </a:rPr>
              <a:t>– the final consummation</a:t>
            </a:r>
            <a:br>
              <a:rPr lang="en-US" sz="2400" dirty="0" smtClean="0">
                <a:solidFill>
                  <a:srgbClr val="FFFF00"/>
                </a:solidFill>
                <a:latin typeface="Times New Roman" charset="0"/>
                <a:ea typeface="Times New Roman" charset="0"/>
                <a:cs typeface="Times New Roman" charset="0"/>
              </a:rPr>
            </a:br>
            <a:r>
              <a:rPr lang="en-US" sz="2400" dirty="0" smtClean="0">
                <a:solidFill>
                  <a:srgbClr val="FFFF00"/>
                </a:solidFill>
                <a:latin typeface="Times New Roman" charset="0"/>
                <a:ea typeface="Times New Roman" charset="0"/>
                <a:cs typeface="Times New Roman" charset="0"/>
              </a:rPr>
              <a:t>(all the </a:t>
            </a:r>
            <a:r>
              <a:rPr lang="en-US" sz="2400" b="1" u="sng" dirty="0" smtClean="0">
                <a:solidFill>
                  <a:srgbClr val="FFFF00"/>
                </a:solidFill>
                <a:latin typeface="Times New Roman" charset="0"/>
                <a:ea typeface="Times New Roman" charset="0"/>
                <a:cs typeface="Times New Roman" charset="0"/>
              </a:rPr>
              <a:t>redeemed</a:t>
            </a:r>
            <a:r>
              <a:rPr lang="en-US" sz="2400" dirty="0" smtClean="0">
                <a:solidFill>
                  <a:srgbClr val="FFFF00"/>
                </a:solidFill>
                <a:latin typeface="Times New Roman" charset="0"/>
                <a:ea typeface="Times New Roman" charset="0"/>
                <a:cs typeface="Times New Roman" charset="0"/>
              </a:rPr>
              <a:t> gathered unto Christ)</a:t>
            </a:r>
            <a:endParaRPr lang="en-US" sz="2400" dirty="0">
              <a:solidFill>
                <a:srgbClr val="FFFF00"/>
              </a:solidFill>
              <a:latin typeface="Times New Roman" charset="0"/>
              <a:ea typeface="Times New Roman" charset="0"/>
              <a:cs typeface="Times New Roman" charset="0"/>
            </a:endParaRPr>
          </a:p>
        </p:txBody>
      </p:sp>
      <p:sp>
        <p:nvSpPr>
          <p:cNvPr id="12" name="TextBox 11"/>
          <p:cNvSpPr txBox="1"/>
          <p:nvPr/>
        </p:nvSpPr>
        <p:spPr>
          <a:xfrm>
            <a:off x="621598" y="1705372"/>
            <a:ext cx="8501943" cy="1708160"/>
          </a:xfrm>
          <a:prstGeom prst="rect">
            <a:avLst/>
          </a:prstGeom>
          <a:noFill/>
        </p:spPr>
        <p:txBody>
          <a:bodyPr wrap="square" rtlCol="0">
            <a:spAutoFit/>
          </a:bodyPr>
          <a:lstStyle/>
          <a:p>
            <a:pPr marL="457200" indent="-457200">
              <a:buFont typeface="+mj-lt"/>
              <a:buAutoNum type="arabicPeriod"/>
            </a:pPr>
            <a:r>
              <a:rPr lang="en-US" sz="2100" spc="120" dirty="0" smtClean="0">
                <a:solidFill>
                  <a:schemeClr val="bg1"/>
                </a:solidFill>
                <a:latin typeface="Times New Roman"/>
                <a:cs typeface="Times New Roman"/>
              </a:rPr>
              <a:t>Virgins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symbolic of sincere and pure devotion to Christ</a:t>
            </a:r>
          </a:p>
          <a:p>
            <a:pPr marL="457200" indent="-457200">
              <a:buFont typeface="+mj-lt"/>
              <a:buAutoNum type="arabicPeriod"/>
            </a:pPr>
            <a:r>
              <a:rPr lang="en-US" sz="2100" spc="120" dirty="0" smtClean="0">
                <a:solidFill>
                  <a:schemeClr val="bg1"/>
                </a:solidFill>
                <a:latin typeface="Times New Roman"/>
                <a:cs typeface="Times New Roman"/>
              </a:rPr>
              <a:t>Faithful disciples who follow Jesus (Commitment)</a:t>
            </a:r>
          </a:p>
          <a:p>
            <a:pPr marL="457200" indent="-457200">
              <a:buFont typeface="+mj-lt"/>
              <a:buAutoNum type="arabicPeriod"/>
            </a:pPr>
            <a:r>
              <a:rPr lang="en-US" sz="2100" spc="120" dirty="0" smtClean="0">
                <a:solidFill>
                  <a:schemeClr val="bg1"/>
                </a:solidFill>
                <a:latin typeface="Times New Roman"/>
                <a:cs typeface="Times New Roman"/>
              </a:rPr>
              <a:t>Firstfruits – Pure and holy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God gets the first and the best</a:t>
            </a:r>
          </a:p>
          <a:p>
            <a:pPr marL="457200" indent="-457200">
              <a:buFont typeface="+mj-lt"/>
              <a:buAutoNum type="arabicPeriod"/>
            </a:pPr>
            <a:r>
              <a:rPr lang="en-US" sz="2100" spc="120" dirty="0" smtClean="0">
                <a:solidFill>
                  <a:schemeClr val="bg1"/>
                </a:solidFill>
                <a:latin typeface="Times New Roman"/>
                <a:cs typeface="Times New Roman"/>
              </a:rPr>
              <a:t>No lie – Truthful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faithful witnesses</a:t>
            </a:r>
          </a:p>
          <a:p>
            <a:pPr marL="457200" indent="-457200">
              <a:buFont typeface="+mj-lt"/>
              <a:buAutoNum type="arabicPeriod"/>
            </a:pPr>
            <a:r>
              <a:rPr lang="en-US" sz="2100" spc="120" dirty="0" smtClean="0">
                <a:solidFill>
                  <a:schemeClr val="bg1"/>
                </a:solidFill>
                <a:latin typeface="Times New Roman"/>
                <a:cs typeface="Times New Roman"/>
              </a:rPr>
              <a:t>Blameless </a:t>
            </a:r>
            <a:r>
              <a:rPr lang="mr-IN" sz="2100" spc="120" dirty="0" smtClean="0">
                <a:solidFill>
                  <a:schemeClr val="bg1"/>
                </a:solidFill>
                <a:latin typeface="Times New Roman"/>
                <a:cs typeface="Times New Roman"/>
              </a:rPr>
              <a:t>–</a:t>
            </a:r>
            <a:r>
              <a:rPr lang="en-US" sz="2100" spc="120" dirty="0" smtClean="0">
                <a:solidFill>
                  <a:schemeClr val="bg1"/>
                </a:solidFill>
                <a:latin typeface="Times New Roman"/>
                <a:cs typeface="Times New Roman"/>
              </a:rPr>
              <a:t> by the blood of Jesus</a:t>
            </a:r>
            <a:endParaRPr lang="en-US" sz="2100" spc="120" dirty="0" smtClean="0">
              <a:solidFill>
                <a:schemeClr val="bg1"/>
              </a:solidFill>
              <a:latin typeface="Times New Roman"/>
              <a:cs typeface="Times New Roman"/>
            </a:endParaRPr>
          </a:p>
        </p:txBody>
      </p:sp>
      <p:sp>
        <p:nvSpPr>
          <p:cNvPr id="6" name="Rectangle 5"/>
          <p:cNvSpPr/>
          <p:nvPr/>
        </p:nvSpPr>
        <p:spPr>
          <a:xfrm>
            <a:off x="13120" y="3361556"/>
            <a:ext cx="9130880" cy="461665"/>
          </a:xfrm>
          <a:prstGeom prst="rect">
            <a:avLst/>
          </a:prstGeom>
        </p:spPr>
        <p:txBody>
          <a:bodyPr wrap="square">
            <a:spAutoFit/>
          </a:bodyPr>
          <a:lstStyle/>
          <a:p>
            <a:pPr marL="7938"/>
            <a:r>
              <a:rPr lang="en-US" sz="2400" dirty="0" smtClean="0">
                <a:solidFill>
                  <a:srgbClr val="FFFF00"/>
                </a:solidFill>
                <a:latin typeface="Times New Roman" charset="0"/>
                <a:ea typeface="Times New Roman" charset="0"/>
                <a:cs typeface="Times New Roman" charset="0"/>
              </a:rPr>
              <a:t>The Judgment of God </a:t>
            </a:r>
            <a:r>
              <a:rPr lang="mr-IN" sz="2400" dirty="0" smtClean="0">
                <a:solidFill>
                  <a:srgbClr val="FFFF00"/>
                </a:solidFill>
                <a:latin typeface="Times New Roman" charset="0"/>
                <a:ea typeface="Times New Roman" charset="0"/>
                <a:cs typeface="Times New Roman" charset="0"/>
              </a:rPr>
              <a:t>–</a:t>
            </a:r>
            <a:r>
              <a:rPr lang="en-US" sz="2400" dirty="0" smtClean="0">
                <a:solidFill>
                  <a:srgbClr val="FFFF00"/>
                </a:solidFill>
                <a:latin typeface="Times New Roman" charset="0"/>
                <a:ea typeface="Times New Roman" charset="0"/>
                <a:cs typeface="Times New Roman" charset="0"/>
              </a:rPr>
              <a:t> </a:t>
            </a:r>
            <a:r>
              <a:rPr lang="en-US" sz="2000" dirty="0" smtClean="0">
                <a:solidFill>
                  <a:srgbClr val="FFFF00"/>
                </a:solidFill>
                <a:latin typeface="Times New Roman" charset="0"/>
                <a:ea typeface="Times New Roman" charset="0"/>
                <a:cs typeface="Times New Roman" charset="0"/>
              </a:rPr>
              <a:t>(more detail building on the 3 woes from Chapter 9)</a:t>
            </a:r>
            <a:endParaRPr lang="en-US" sz="2400" dirty="0">
              <a:solidFill>
                <a:srgbClr val="FFFF00"/>
              </a:solidFill>
              <a:latin typeface="Times New Roman" charset="0"/>
              <a:ea typeface="Times New Roman" charset="0"/>
              <a:cs typeface="Times New Roman" charset="0"/>
            </a:endParaRPr>
          </a:p>
        </p:txBody>
      </p:sp>
      <p:sp>
        <p:nvSpPr>
          <p:cNvPr id="7" name="TextBox 6"/>
          <p:cNvSpPr txBox="1"/>
          <p:nvPr/>
        </p:nvSpPr>
        <p:spPr>
          <a:xfrm>
            <a:off x="35496" y="3721596"/>
            <a:ext cx="9088045" cy="1384995"/>
          </a:xfrm>
          <a:prstGeom prst="rect">
            <a:avLst/>
          </a:prstGeom>
          <a:noFill/>
        </p:spPr>
        <p:txBody>
          <a:bodyPr wrap="square" rtlCol="0">
            <a:spAutoFit/>
          </a:bodyPr>
          <a:lstStyle/>
          <a:p>
            <a:pPr marL="342900" indent="-342900">
              <a:buFont typeface="Arial" charset="0"/>
              <a:buChar char="•"/>
            </a:pPr>
            <a:r>
              <a:rPr lang="en-US" sz="2100" spc="120" dirty="0" smtClean="0">
                <a:solidFill>
                  <a:schemeClr val="bg1"/>
                </a:solidFill>
                <a:latin typeface="Times New Roman"/>
                <a:cs typeface="Times New Roman"/>
              </a:rPr>
              <a:t>The eternal Gospel (Good news) coming through the air</a:t>
            </a:r>
          </a:p>
          <a:p>
            <a:pPr marL="342900" indent="-342900">
              <a:buFont typeface="Arial" charset="0"/>
              <a:buChar char="•"/>
            </a:pPr>
            <a:r>
              <a:rPr lang="en-US" sz="2100" spc="120" dirty="0" smtClean="0">
                <a:solidFill>
                  <a:schemeClr val="bg1"/>
                </a:solidFill>
                <a:latin typeface="Times New Roman"/>
                <a:cs typeface="Times New Roman"/>
              </a:rPr>
              <a:t>Fear God;  Give Him Glory;  Worship as Creator</a:t>
            </a:r>
            <a:br>
              <a:rPr lang="en-US" sz="2100" spc="120" dirty="0" smtClean="0">
                <a:solidFill>
                  <a:schemeClr val="bg1"/>
                </a:solidFill>
                <a:latin typeface="Times New Roman"/>
                <a:cs typeface="Times New Roman"/>
              </a:rPr>
            </a:br>
            <a:r>
              <a:rPr lang="en-US" sz="2100" b="1" spc="120" dirty="0" smtClean="0">
                <a:solidFill>
                  <a:schemeClr val="bg1"/>
                </a:solidFill>
                <a:latin typeface="Times New Roman"/>
                <a:cs typeface="Times New Roman"/>
              </a:rPr>
              <a:t>Because the hour of His judgment has come.</a:t>
            </a:r>
          </a:p>
          <a:p>
            <a:pPr marL="342900" indent="-342900">
              <a:buFont typeface="Arial" charset="0"/>
              <a:buChar char="•"/>
            </a:pPr>
            <a:r>
              <a:rPr lang="en-US" sz="2100" spc="120" dirty="0" smtClean="0">
                <a:solidFill>
                  <a:schemeClr val="bg1"/>
                </a:solidFill>
                <a:latin typeface="Times New Roman"/>
                <a:cs typeface="Times New Roman"/>
              </a:rPr>
              <a:t>A double reason to be faithful (Reward Vs. Full strength Punishment)</a:t>
            </a:r>
          </a:p>
        </p:txBody>
      </p:sp>
    </p:spTree>
    <p:extLst>
      <p:ext uri="{BB962C8B-B14F-4D97-AF65-F5344CB8AC3E}">
        <p14:creationId xmlns:p14="http://schemas.microsoft.com/office/powerpoint/2010/main" val="135705201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43639</TotalTime>
  <Words>748</Words>
  <Application>Microsoft Macintosh PowerPoint</Application>
  <PresentationFormat>On-screen Show (16:10)</PresentationFormat>
  <Paragraphs>103</Paragraphs>
  <Slides>13</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Comic Sans MS</vt:lpstr>
      <vt:lpstr>Times New Roman</vt: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 Queensland</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 Brumpton</dc:creator>
  <cp:lastModifiedBy>Michael Brumpton</cp:lastModifiedBy>
  <cp:revision>582</cp:revision>
  <cp:lastPrinted>2017-06-15T22:38:24Z</cp:lastPrinted>
  <dcterms:created xsi:type="dcterms:W3CDTF">2016-11-04T06:28:01Z</dcterms:created>
  <dcterms:modified xsi:type="dcterms:W3CDTF">2017-06-23T00:05:40Z</dcterms:modified>
</cp:coreProperties>
</file>